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410" r:id="rId2"/>
    <p:sldId id="435" r:id="rId3"/>
    <p:sldId id="439" r:id="rId4"/>
    <p:sldId id="442" r:id="rId5"/>
    <p:sldId id="440" r:id="rId6"/>
    <p:sldId id="441" r:id="rId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jsmith" initials="s" lastIdx="1" clrIdx="0"/>
  <p:cmAuthor id="1" name="mdallas"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5CD1"/>
    <a:srgbClr val="201A85"/>
    <a:srgbClr val="FEF1CC"/>
    <a:srgbClr val="37FF91"/>
    <a:srgbClr val="FF3300"/>
    <a:srgbClr val="CCE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51" autoAdjust="0"/>
    <p:restoredTop sz="94638" autoAdjust="0"/>
  </p:normalViewPr>
  <p:slideViewPr>
    <p:cSldViewPr snapToGrid="0">
      <p:cViewPr varScale="1">
        <p:scale>
          <a:sx n="62" d="100"/>
          <a:sy n="62" d="100"/>
        </p:scale>
        <p:origin x="-8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4" d="100"/>
          <a:sy n="104" d="100"/>
        </p:scale>
        <p:origin x="-3450"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cnas5p\kung\My%20Documents\BES%20Presentations\Facilities%20Statistics\All%20users%201996_2010_Jan_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2635588158128"/>
          <c:y val="2.0051950870482275E-2"/>
          <c:w val="0.87386215864759464"/>
          <c:h val="0.77634961439590067"/>
        </c:manualLayout>
      </c:layout>
      <c:barChart>
        <c:barDir val="col"/>
        <c:grouping val="stacked"/>
        <c:varyColors val="0"/>
        <c:ser>
          <c:idx val="0"/>
          <c:order val="0"/>
          <c:tx>
            <c:strRef>
              <c:f>'FY82-FY07 Chart'!$A$4</c:f>
              <c:strCache>
                <c:ptCount val="1"/>
                <c:pt idx="0">
                  <c:v>NSLS</c:v>
                </c:pt>
              </c:strCache>
            </c:strRef>
          </c:tx>
          <c:spPr>
            <a:solidFill>
              <a:srgbClr val="0070C0"/>
            </a:solidFill>
            <a:ln w="12700">
              <a:solidFill>
                <a:srgbClr val="000000"/>
              </a:solidFill>
              <a:prstDash val="solid"/>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Chart'!$B$4:$Q$4</c:f>
              <c:numCache>
                <c:formatCode>_(* #,##0_);_(* \(#,##0\);_(* "-"??_);_(@_)</c:formatCode>
                <c:ptCount val="16"/>
                <c:pt idx="0">
                  <c:v>2261</c:v>
                </c:pt>
                <c:pt idx="1">
                  <c:v>2320</c:v>
                </c:pt>
                <c:pt idx="2">
                  <c:v>2380</c:v>
                </c:pt>
                <c:pt idx="3">
                  <c:v>2416</c:v>
                </c:pt>
                <c:pt idx="4">
                  <c:v>2551</c:v>
                </c:pt>
                <c:pt idx="5">
                  <c:v>2523</c:v>
                </c:pt>
                <c:pt idx="6">
                  <c:v>2413</c:v>
                </c:pt>
                <c:pt idx="7">
                  <c:v>2206</c:v>
                </c:pt>
                <c:pt idx="8">
                  <c:v>2299</c:v>
                </c:pt>
                <c:pt idx="9">
                  <c:v>2256</c:v>
                </c:pt>
                <c:pt idx="10">
                  <c:v>2105</c:v>
                </c:pt>
                <c:pt idx="11">
                  <c:v>2219</c:v>
                </c:pt>
                <c:pt idx="12">
                  <c:v>2128</c:v>
                </c:pt>
                <c:pt idx="13">
                  <c:v>2214</c:v>
                </c:pt>
                <c:pt idx="14">
                  <c:v>2229</c:v>
                </c:pt>
                <c:pt idx="15">
                  <c:v>2313</c:v>
                </c:pt>
              </c:numCache>
            </c:numRef>
          </c:val>
        </c:ser>
        <c:ser>
          <c:idx val="1"/>
          <c:order val="1"/>
          <c:tx>
            <c:strRef>
              <c:f>'FY82-FY07 Chart'!$A$5</c:f>
              <c:strCache>
                <c:ptCount val="1"/>
                <c:pt idx="0">
                  <c:v>SSRL</c:v>
                </c:pt>
              </c:strCache>
            </c:strRef>
          </c:tx>
          <c:spPr>
            <a:solidFill>
              <a:srgbClr val="FFFF00"/>
            </a:solidFill>
            <a:ln w="12700">
              <a:solidFill>
                <a:srgbClr val="000000"/>
              </a:solidFill>
              <a:prstDash val="solid"/>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Chart'!$B$5:$Q$5</c:f>
              <c:numCache>
                <c:formatCode>_(* #,##0_);_(* \(#,##0\);_(* "-"??_);_(@_)</c:formatCode>
                <c:ptCount val="16"/>
                <c:pt idx="0">
                  <c:v>647</c:v>
                </c:pt>
                <c:pt idx="1">
                  <c:v>721</c:v>
                </c:pt>
                <c:pt idx="2">
                  <c:v>763</c:v>
                </c:pt>
                <c:pt idx="3">
                  <c:v>782</c:v>
                </c:pt>
                <c:pt idx="4">
                  <c:v>895</c:v>
                </c:pt>
                <c:pt idx="5">
                  <c:v>907</c:v>
                </c:pt>
                <c:pt idx="6">
                  <c:v>1023</c:v>
                </c:pt>
                <c:pt idx="7">
                  <c:v>867</c:v>
                </c:pt>
                <c:pt idx="8">
                  <c:v>741</c:v>
                </c:pt>
                <c:pt idx="9">
                  <c:v>1007</c:v>
                </c:pt>
                <c:pt idx="10">
                  <c:v>1124</c:v>
                </c:pt>
                <c:pt idx="11">
                  <c:v>1151</c:v>
                </c:pt>
                <c:pt idx="12">
                  <c:v>1147</c:v>
                </c:pt>
                <c:pt idx="13">
                  <c:v>1361</c:v>
                </c:pt>
                <c:pt idx="14">
                  <c:v>1436</c:v>
                </c:pt>
                <c:pt idx="15">
                  <c:v>1515</c:v>
                </c:pt>
              </c:numCache>
            </c:numRef>
          </c:val>
        </c:ser>
        <c:ser>
          <c:idx val="2"/>
          <c:order val="2"/>
          <c:tx>
            <c:strRef>
              <c:f>'FY82-FY07 Chart'!$A$6</c:f>
              <c:strCache>
                <c:ptCount val="1"/>
                <c:pt idx="0">
                  <c:v>ALS</c:v>
                </c:pt>
              </c:strCache>
            </c:strRef>
          </c:tx>
          <c:spPr>
            <a:solidFill>
              <a:srgbClr val="FF0000"/>
            </a:solidFill>
            <a:ln w="12700">
              <a:solidFill>
                <a:srgbClr val="000000"/>
              </a:solidFill>
              <a:prstDash val="solid"/>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Chart'!$B$6:$Q$6</c:f>
              <c:numCache>
                <c:formatCode>_(* #,##0_);_(* \(#,##0\);_(* "-"??_);_(@_)</c:formatCode>
                <c:ptCount val="16"/>
                <c:pt idx="0">
                  <c:v>184</c:v>
                </c:pt>
                <c:pt idx="1">
                  <c:v>295</c:v>
                </c:pt>
                <c:pt idx="2">
                  <c:v>659</c:v>
                </c:pt>
                <c:pt idx="3">
                  <c:v>805</c:v>
                </c:pt>
                <c:pt idx="4">
                  <c:v>1036</c:v>
                </c:pt>
                <c:pt idx="5">
                  <c:v>1163</c:v>
                </c:pt>
                <c:pt idx="6">
                  <c:v>1385</c:v>
                </c:pt>
                <c:pt idx="7">
                  <c:v>1662</c:v>
                </c:pt>
                <c:pt idx="8">
                  <c:v>1898</c:v>
                </c:pt>
                <c:pt idx="9">
                  <c:v>2003</c:v>
                </c:pt>
                <c:pt idx="10">
                  <c:v>2158</c:v>
                </c:pt>
                <c:pt idx="11">
                  <c:v>1748</c:v>
                </c:pt>
                <c:pt idx="12">
                  <c:v>1938</c:v>
                </c:pt>
                <c:pt idx="13">
                  <c:v>1918</c:v>
                </c:pt>
                <c:pt idx="14">
                  <c:v>2032</c:v>
                </c:pt>
                <c:pt idx="15">
                  <c:v>1931</c:v>
                </c:pt>
              </c:numCache>
            </c:numRef>
          </c:val>
        </c:ser>
        <c:ser>
          <c:idx val="3"/>
          <c:order val="3"/>
          <c:tx>
            <c:strRef>
              <c:f>'FY82-FY07 Chart'!$A$7</c:f>
              <c:strCache>
                <c:ptCount val="1"/>
                <c:pt idx="0">
                  <c:v>APS</c:v>
                </c:pt>
              </c:strCache>
            </c:strRef>
          </c:tx>
          <c:spPr>
            <a:solidFill>
              <a:srgbClr val="16DF07"/>
            </a:solidFill>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Chart'!$B$7:$Q$7</c:f>
              <c:numCache>
                <c:formatCode>_(* #,##0_);_(* \(#,##0\);_(* "-"??_);_(@_)</c:formatCode>
                <c:ptCount val="16"/>
                <c:pt idx="0">
                  <c:v>0</c:v>
                </c:pt>
                <c:pt idx="1">
                  <c:v>536</c:v>
                </c:pt>
                <c:pt idx="2">
                  <c:v>734</c:v>
                </c:pt>
                <c:pt idx="3">
                  <c:v>1222</c:v>
                </c:pt>
                <c:pt idx="4">
                  <c:v>1527</c:v>
                </c:pt>
                <c:pt idx="5">
                  <c:v>1989</c:v>
                </c:pt>
                <c:pt idx="6">
                  <c:v>2299</c:v>
                </c:pt>
                <c:pt idx="7">
                  <c:v>2767</c:v>
                </c:pt>
                <c:pt idx="8">
                  <c:v>2773</c:v>
                </c:pt>
                <c:pt idx="9">
                  <c:v>3215</c:v>
                </c:pt>
                <c:pt idx="10">
                  <c:v>3274</c:v>
                </c:pt>
                <c:pt idx="11">
                  <c:v>3420</c:v>
                </c:pt>
                <c:pt idx="12">
                  <c:v>3279</c:v>
                </c:pt>
                <c:pt idx="13">
                  <c:v>3537</c:v>
                </c:pt>
                <c:pt idx="14">
                  <c:v>3796</c:v>
                </c:pt>
                <c:pt idx="15">
                  <c:v>3986</c:v>
                </c:pt>
              </c:numCache>
            </c:numRef>
          </c:val>
        </c:ser>
        <c:ser>
          <c:idx val="4"/>
          <c:order val="4"/>
          <c:tx>
            <c:strRef>
              <c:f>'FY82-FY07 Chart'!$A$8</c:f>
              <c:strCache>
                <c:ptCount val="1"/>
                <c:pt idx="0">
                  <c:v>LCLS</c:v>
                </c:pt>
              </c:strCache>
            </c:strRef>
          </c:tx>
          <c:spPr>
            <a:solidFill>
              <a:srgbClr val="7030A0"/>
            </a:solidFill>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Chart'!$B$8:$Q$8</c:f>
              <c:numCache>
                <c:formatCode>General</c:formatCode>
                <c:ptCount val="16"/>
                <c:pt idx="14">
                  <c:v>359</c:v>
                </c:pt>
                <c:pt idx="15" formatCode="_(* #,##0_);_(* \(#,##0\);_(* &quot;-&quot;??_);_(@_)">
                  <c:v>516</c:v>
                </c:pt>
              </c:numCache>
            </c:numRef>
          </c:val>
        </c:ser>
        <c:ser>
          <c:idx val="5"/>
          <c:order val="5"/>
          <c:tx>
            <c:strRef>
              <c:f>'FY82-FY07 Chart'!$A$9</c:f>
              <c:strCache>
                <c:ptCount val="1"/>
                <c:pt idx="0">
                  <c:v>NSLS-II</c:v>
                </c:pt>
              </c:strCache>
            </c:strRef>
          </c:tx>
          <c:spPr>
            <a:solidFill>
              <a:srgbClr val="00B0F0"/>
            </a:solidFill>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Chart'!$B$9:$Q$9</c:f>
              <c:numCache>
                <c:formatCode>General</c:formatCode>
                <c:ptCount val="16"/>
              </c:numCache>
            </c:numRef>
          </c:val>
        </c:ser>
        <c:ser>
          <c:idx val="6"/>
          <c:order val="6"/>
          <c:tx>
            <c:strRef>
              <c:f>'FY82-FY07 Chart'!$A$10</c:f>
              <c:strCache>
                <c:ptCount val="1"/>
                <c:pt idx="0">
                  <c:v>HFBR</c:v>
                </c:pt>
              </c:strCache>
            </c:strRef>
          </c:tx>
          <c:spPr>
            <a:solidFill>
              <a:schemeClr val="accent1">
                <a:lumMod val="50000"/>
              </a:schemeClr>
            </a:solidFill>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Chart'!$B$10:$Q$10</c:f>
              <c:numCache>
                <c:formatCode>General</c:formatCode>
                <c:ptCount val="16"/>
                <c:pt idx="0">
                  <c:v>280</c:v>
                </c:pt>
                <c:pt idx="1">
                  <c:v>89</c:v>
                </c:pt>
              </c:numCache>
            </c:numRef>
          </c:val>
        </c:ser>
        <c:ser>
          <c:idx val="7"/>
          <c:order val="7"/>
          <c:tx>
            <c:strRef>
              <c:f>'FY82-FY07 Chart'!$A$11</c:f>
              <c:strCache>
                <c:ptCount val="1"/>
                <c:pt idx="0">
                  <c:v>SNS</c:v>
                </c:pt>
              </c:strCache>
            </c:strRef>
          </c:tx>
          <c:spPr>
            <a:solidFill>
              <a:schemeClr val="accent6">
                <a:lumMod val="50000"/>
              </a:schemeClr>
            </a:solidFill>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Chart'!$B$11:$Q$11</c:f>
              <c:numCache>
                <c:formatCode>General</c:formatCode>
                <c:ptCount val="16"/>
                <c:pt idx="11" formatCode="_(* #,##0_);_(* \(#,##0\);_(* &quot;-&quot;??_);_(@_)">
                  <c:v>24</c:v>
                </c:pt>
                <c:pt idx="12" formatCode="_(* #,##0_);_(* \(#,##0\);_(* &quot;-&quot;??_);_(@_)">
                  <c:v>165</c:v>
                </c:pt>
                <c:pt idx="13" formatCode="_(* #,##0_);_(* \(#,##0\);_(* &quot;-&quot;??_);_(@_)">
                  <c:v>307</c:v>
                </c:pt>
                <c:pt idx="14" formatCode="_(* #,##0_);_(* \(#,##0\);_(* &quot;-&quot;??_);_(@_)">
                  <c:v>430</c:v>
                </c:pt>
                <c:pt idx="15" formatCode="_(* #,##0_);_(* \(#,##0\);_(* &quot;-&quot;??_);_(@_)">
                  <c:v>890</c:v>
                </c:pt>
              </c:numCache>
            </c:numRef>
          </c:val>
        </c:ser>
        <c:ser>
          <c:idx val="8"/>
          <c:order val="8"/>
          <c:tx>
            <c:strRef>
              <c:f>'FY82-FY07 Chart'!$A$12</c:f>
              <c:strCache>
                <c:ptCount val="1"/>
                <c:pt idx="0">
                  <c:v>HFIR</c:v>
                </c:pt>
              </c:strCache>
            </c:strRef>
          </c:tx>
          <c:spPr>
            <a:solidFill>
              <a:schemeClr val="accent6">
                <a:lumMod val="75000"/>
              </a:schemeClr>
            </a:solidFill>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Chart'!$B$12:$Q$12</c:f>
              <c:numCache>
                <c:formatCode>_(* #,##0_);_(* \(#,##0\);_(* "-"??_);_(@_)</c:formatCode>
                <c:ptCount val="16"/>
                <c:pt idx="0">
                  <c:v>258</c:v>
                </c:pt>
                <c:pt idx="1">
                  <c:v>258</c:v>
                </c:pt>
                <c:pt idx="2">
                  <c:v>258</c:v>
                </c:pt>
                <c:pt idx="3">
                  <c:v>258</c:v>
                </c:pt>
                <c:pt idx="4">
                  <c:v>153</c:v>
                </c:pt>
                <c:pt idx="5">
                  <c:v>0</c:v>
                </c:pt>
                <c:pt idx="6">
                  <c:v>22</c:v>
                </c:pt>
                <c:pt idx="7">
                  <c:v>51</c:v>
                </c:pt>
                <c:pt idx="8">
                  <c:v>48</c:v>
                </c:pt>
                <c:pt idx="9">
                  <c:v>96</c:v>
                </c:pt>
                <c:pt idx="10">
                  <c:v>42</c:v>
                </c:pt>
                <c:pt idx="11">
                  <c:v>72</c:v>
                </c:pt>
                <c:pt idx="12">
                  <c:v>258</c:v>
                </c:pt>
                <c:pt idx="13">
                  <c:v>358</c:v>
                </c:pt>
                <c:pt idx="14">
                  <c:v>375</c:v>
                </c:pt>
                <c:pt idx="15">
                  <c:v>477</c:v>
                </c:pt>
              </c:numCache>
            </c:numRef>
          </c:val>
        </c:ser>
        <c:ser>
          <c:idx val="9"/>
          <c:order val="9"/>
          <c:tx>
            <c:strRef>
              <c:f>'FY82-FY07 Chart'!$A$13</c:f>
              <c:strCache>
                <c:ptCount val="1"/>
                <c:pt idx="0">
                  <c:v>Lujan</c:v>
                </c:pt>
              </c:strCache>
            </c:strRef>
          </c:tx>
          <c:spPr>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Chart'!$B$13:$Q$13</c:f>
              <c:numCache>
                <c:formatCode>_(* #,##0_);_(* \(#,##0\);_(* "-"??_);_(@_)</c:formatCode>
                <c:ptCount val="16"/>
                <c:pt idx="0">
                  <c:v>261</c:v>
                </c:pt>
                <c:pt idx="1">
                  <c:v>261</c:v>
                </c:pt>
                <c:pt idx="2">
                  <c:v>261</c:v>
                </c:pt>
                <c:pt idx="3">
                  <c:v>261</c:v>
                </c:pt>
                <c:pt idx="4">
                  <c:v>25</c:v>
                </c:pt>
                <c:pt idx="5">
                  <c:v>122</c:v>
                </c:pt>
                <c:pt idx="6">
                  <c:v>164</c:v>
                </c:pt>
                <c:pt idx="7">
                  <c:v>269</c:v>
                </c:pt>
                <c:pt idx="8">
                  <c:v>339</c:v>
                </c:pt>
                <c:pt idx="9">
                  <c:v>221</c:v>
                </c:pt>
                <c:pt idx="10">
                  <c:v>297</c:v>
                </c:pt>
                <c:pt idx="11">
                  <c:v>272</c:v>
                </c:pt>
                <c:pt idx="12">
                  <c:v>261</c:v>
                </c:pt>
                <c:pt idx="13">
                  <c:v>416</c:v>
                </c:pt>
                <c:pt idx="14">
                  <c:v>325</c:v>
                </c:pt>
                <c:pt idx="15">
                  <c:v>308</c:v>
                </c:pt>
              </c:numCache>
            </c:numRef>
          </c:val>
        </c:ser>
        <c:ser>
          <c:idx val="10"/>
          <c:order val="10"/>
          <c:tx>
            <c:strRef>
              <c:f>'FY82-FY07 Chart'!$A$14</c:f>
              <c:strCache>
                <c:ptCount val="1"/>
                <c:pt idx="0">
                  <c:v>EMC</c:v>
                </c:pt>
              </c:strCache>
            </c:strRef>
          </c:tx>
          <c:spPr>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Chart'!$B$14:$Q$14</c:f>
              <c:numCache>
                <c:formatCode>_(* #,##0_);_(* \(#,##0\);_(* "-"??_);_(@_)</c:formatCode>
                <c:ptCount val="16"/>
                <c:pt idx="0">
                  <c:v>130</c:v>
                </c:pt>
                <c:pt idx="1">
                  <c:v>131</c:v>
                </c:pt>
                <c:pt idx="2">
                  <c:v>73</c:v>
                </c:pt>
                <c:pt idx="3">
                  <c:v>81</c:v>
                </c:pt>
                <c:pt idx="4">
                  <c:v>83</c:v>
                </c:pt>
                <c:pt idx="5">
                  <c:v>88</c:v>
                </c:pt>
                <c:pt idx="6">
                  <c:v>103</c:v>
                </c:pt>
                <c:pt idx="7">
                  <c:v>95</c:v>
                </c:pt>
                <c:pt idx="8">
                  <c:v>128</c:v>
                </c:pt>
                <c:pt idx="9">
                  <c:v>154</c:v>
                </c:pt>
                <c:pt idx="10">
                  <c:v>140</c:v>
                </c:pt>
                <c:pt idx="11">
                  <c:v>199</c:v>
                </c:pt>
                <c:pt idx="12">
                  <c:v>153</c:v>
                </c:pt>
                <c:pt idx="13">
                  <c:v>155</c:v>
                </c:pt>
                <c:pt idx="14">
                  <c:v>190</c:v>
                </c:pt>
                <c:pt idx="15">
                  <c:v>220</c:v>
                </c:pt>
              </c:numCache>
            </c:numRef>
          </c:val>
        </c:ser>
        <c:ser>
          <c:idx val="11"/>
          <c:order val="11"/>
          <c:tx>
            <c:strRef>
              <c:f>'FY82-FY07 Chart'!$A$15</c:f>
              <c:strCache>
                <c:ptCount val="1"/>
                <c:pt idx="0">
                  <c:v>NCEM</c:v>
                </c:pt>
              </c:strCache>
            </c:strRef>
          </c:tx>
          <c:spPr>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Chart'!$B$15:$Q$15</c:f>
              <c:numCache>
                <c:formatCode>_(* #,##0_);_(* \(#,##0\);_(* "-"??_);_(@_)</c:formatCode>
                <c:ptCount val="16"/>
                <c:pt idx="0">
                  <c:v>178</c:v>
                </c:pt>
                <c:pt idx="1">
                  <c:v>195</c:v>
                </c:pt>
                <c:pt idx="2">
                  <c:v>216</c:v>
                </c:pt>
                <c:pt idx="3">
                  <c:v>188</c:v>
                </c:pt>
                <c:pt idx="4">
                  <c:v>201</c:v>
                </c:pt>
                <c:pt idx="5">
                  <c:v>212</c:v>
                </c:pt>
                <c:pt idx="6">
                  <c:v>232</c:v>
                </c:pt>
                <c:pt idx="7">
                  <c:v>253</c:v>
                </c:pt>
                <c:pt idx="8">
                  <c:v>241</c:v>
                </c:pt>
                <c:pt idx="9">
                  <c:v>232</c:v>
                </c:pt>
                <c:pt idx="10">
                  <c:v>205</c:v>
                </c:pt>
                <c:pt idx="11">
                  <c:v>183</c:v>
                </c:pt>
                <c:pt idx="12">
                  <c:v>152</c:v>
                </c:pt>
                <c:pt idx="13">
                  <c:v>149</c:v>
                </c:pt>
                <c:pt idx="14">
                  <c:v>164</c:v>
                </c:pt>
                <c:pt idx="15">
                  <c:v>188</c:v>
                </c:pt>
              </c:numCache>
            </c:numRef>
          </c:val>
        </c:ser>
        <c:ser>
          <c:idx val="12"/>
          <c:order val="12"/>
          <c:tx>
            <c:strRef>
              <c:f>'FY82-FY07 Chart'!$A$16</c:f>
              <c:strCache>
                <c:ptCount val="1"/>
                <c:pt idx="0">
                  <c:v>SHaRE</c:v>
                </c:pt>
              </c:strCache>
            </c:strRef>
          </c:tx>
          <c:spPr>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Chart'!$B$16:$Q$16</c:f>
              <c:numCache>
                <c:formatCode>_(* #,##0_);_(* \(#,##0\);_(* "-"??_);_(@_)</c:formatCode>
                <c:ptCount val="16"/>
                <c:pt idx="0">
                  <c:v>95</c:v>
                </c:pt>
                <c:pt idx="1">
                  <c:v>85</c:v>
                </c:pt>
                <c:pt idx="2">
                  <c:v>95</c:v>
                </c:pt>
                <c:pt idx="3">
                  <c:v>108</c:v>
                </c:pt>
                <c:pt idx="4">
                  <c:v>99</c:v>
                </c:pt>
                <c:pt idx="5">
                  <c:v>97</c:v>
                </c:pt>
                <c:pt idx="6">
                  <c:v>111</c:v>
                </c:pt>
                <c:pt idx="7">
                  <c:v>112</c:v>
                </c:pt>
                <c:pt idx="8">
                  <c:v>109</c:v>
                </c:pt>
                <c:pt idx="9">
                  <c:v>150</c:v>
                </c:pt>
                <c:pt idx="10">
                  <c:v>132</c:v>
                </c:pt>
                <c:pt idx="11">
                  <c:v>159</c:v>
                </c:pt>
                <c:pt idx="12">
                  <c:v>144</c:v>
                </c:pt>
                <c:pt idx="13">
                  <c:v>161</c:v>
                </c:pt>
                <c:pt idx="14">
                  <c:v>165</c:v>
                </c:pt>
                <c:pt idx="15">
                  <c:v>210</c:v>
                </c:pt>
              </c:numCache>
            </c:numRef>
          </c:val>
        </c:ser>
        <c:ser>
          <c:idx val="13"/>
          <c:order val="13"/>
          <c:tx>
            <c:strRef>
              <c:f>'FY82-FY07 Chart'!$A$17</c:f>
              <c:strCache>
                <c:ptCount val="1"/>
                <c:pt idx="0">
                  <c:v>CNMS</c:v>
                </c:pt>
              </c:strCache>
            </c:strRef>
          </c:tx>
          <c:spPr>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Chart'!$B$17:$Q$17</c:f>
              <c:numCache>
                <c:formatCode>General</c:formatCode>
                <c:ptCount val="16"/>
                <c:pt idx="10" formatCode="_(* #,##0_);_(* \(#,##0\);_(* &quot;-&quot;??_);_(@_)">
                  <c:v>139</c:v>
                </c:pt>
                <c:pt idx="11" formatCode="_(* #,##0_);_(* \(#,##0\);_(* &quot;-&quot;??_);_(@_)">
                  <c:v>309</c:v>
                </c:pt>
                <c:pt idx="12" formatCode="_(* #,##0_);_(* \(#,##0\);_(* &quot;-&quot;??_);_(@_)">
                  <c:v>404</c:v>
                </c:pt>
                <c:pt idx="13" formatCode="_(* #,##0_);_(* \(#,##0\);_(* &quot;-&quot;??_);_(@_)">
                  <c:v>317</c:v>
                </c:pt>
                <c:pt idx="14" formatCode="_(* #,##0_);_(* \(#,##0\);_(* &quot;-&quot;??_);_(@_)">
                  <c:v>360</c:v>
                </c:pt>
                <c:pt idx="15" formatCode="_(* #,##0_);_(* \(#,##0\);_(* &quot;-&quot;??_);_(@_)">
                  <c:v>374</c:v>
                </c:pt>
              </c:numCache>
            </c:numRef>
          </c:val>
        </c:ser>
        <c:ser>
          <c:idx val="14"/>
          <c:order val="14"/>
          <c:tx>
            <c:strRef>
              <c:f>'FY82-FY07 Chart'!$A$18</c:f>
              <c:strCache>
                <c:ptCount val="1"/>
                <c:pt idx="0">
                  <c:v>MF</c:v>
                </c:pt>
              </c:strCache>
            </c:strRef>
          </c:tx>
          <c:spPr>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Chart'!$B$18:$Q$18</c:f>
              <c:numCache>
                <c:formatCode>General</c:formatCode>
                <c:ptCount val="16"/>
                <c:pt idx="11" formatCode="_(* #,##0_);_(* \(#,##0\);_(* &quot;-&quot;??_);_(@_)">
                  <c:v>164</c:v>
                </c:pt>
                <c:pt idx="12" formatCode="_(* #,##0_);_(* \(#,##0\);_(* &quot;-&quot;??_);_(@_)">
                  <c:v>303</c:v>
                </c:pt>
                <c:pt idx="13" formatCode="_(* #,##0_);_(* \(#,##0\);_(* &quot;-&quot;??_);_(@_)">
                  <c:v>209</c:v>
                </c:pt>
                <c:pt idx="14" formatCode="_(* #,##0_);_(* \(#,##0\);_(* &quot;-&quot;??_);_(@_)">
                  <c:v>274</c:v>
                </c:pt>
                <c:pt idx="15" formatCode="_(* #,##0_);_(* \(#,##0\);_(* &quot;-&quot;??_);_(@_)">
                  <c:v>327</c:v>
                </c:pt>
              </c:numCache>
            </c:numRef>
          </c:val>
        </c:ser>
        <c:ser>
          <c:idx val="15"/>
          <c:order val="15"/>
          <c:tx>
            <c:strRef>
              <c:f>'FY82-FY07 Chart'!$A$19</c:f>
              <c:strCache>
                <c:ptCount val="1"/>
                <c:pt idx="0">
                  <c:v>CINT</c:v>
                </c:pt>
              </c:strCache>
            </c:strRef>
          </c:tx>
          <c:spPr>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Chart'!$B$19:$Q$19</c:f>
              <c:numCache>
                <c:formatCode>General</c:formatCode>
                <c:ptCount val="16"/>
                <c:pt idx="11" formatCode="_(* #,##0_);_(* \(#,##0\);_(* &quot;-&quot;??_);_(@_)">
                  <c:v>189</c:v>
                </c:pt>
                <c:pt idx="12" formatCode="_(* #,##0_);_(* \(#,##0\);_(* &quot;-&quot;??_);_(@_)">
                  <c:v>272</c:v>
                </c:pt>
                <c:pt idx="13" formatCode="_(* #,##0_);_(* \(#,##0\);_(* &quot;-&quot;??_);_(@_)">
                  <c:v>354</c:v>
                </c:pt>
                <c:pt idx="14" formatCode="_(* #,##0_);_(* \(#,##0\);_(* &quot;-&quot;??_);_(@_)">
                  <c:v>358</c:v>
                </c:pt>
                <c:pt idx="15" formatCode="_(* #,##0_);_(* \(#,##0\);_(* &quot;-&quot;??_);_(@_)">
                  <c:v>348</c:v>
                </c:pt>
              </c:numCache>
            </c:numRef>
          </c:val>
        </c:ser>
        <c:ser>
          <c:idx val="16"/>
          <c:order val="16"/>
          <c:tx>
            <c:strRef>
              <c:f>'FY82-FY07 Chart'!$A$20</c:f>
              <c:strCache>
                <c:ptCount val="1"/>
                <c:pt idx="0">
                  <c:v>CNM</c:v>
                </c:pt>
              </c:strCache>
            </c:strRef>
          </c:tx>
          <c:spPr>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Chart'!$B$20:$Q$20</c:f>
              <c:numCache>
                <c:formatCode>General</c:formatCode>
                <c:ptCount val="16"/>
                <c:pt idx="11" formatCode="_(* #,##0_);_(* \(#,##0\);_(* &quot;-&quot;??_);_(@_)">
                  <c:v>112</c:v>
                </c:pt>
                <c:pt idx="12" formatCode="_(* #,##0_);_(* \(#,##0\);_(* &quot;-&quot;??_);_(@_)">
                  <c:v>196</c:v>
                </c:pt>
                <c:pt idx="13" formatCode="_(* #,##0_);_(* \(#,##0\);_(* &quot;-&quot;??_);_(@_)">
                  <c:v>305</c:v>
                </c:pt>
                <c:pt idx="14" formatCode="_(* #,##0_);_(* \(#,##0\);_(* &quot;-&quot;??_);_(@_)">
                  <c:v>470</c:v>
                </c:pt>
                <c:pt idx="15" formatCode="_(* #,##0_);_(* \(#,##0\);_(* &quot;-&quot;??_);_(@_)">
                  <c:v>368</c:v>
                </c:pt>
              </c:numCache>
            </c:numRef>
          </c:val>
        </c:ser>
        <c:ser>
          <c:idx val="17"/>
          <c:order val="17"/>
          <c:tx>
            <c:strRef>
              <c:f>'FY82-FY07 Chart'!$A$21</c:f>
              <c:strCache>
                <c:ptCount val="1"/>
                <c:pt idx="0">
                  <c:v>CFN</c:v>
                </c:pt>
              </c:strCache>
            </c:strRef>
          </c:tx>
          <c:spPr>
            <a:ln>
              <a:solidFill>
                <a:srgbClr val="000000"/>
              </a:solidFill>
            </a:ln>
          </c:spPr>
          <c:invertIfNegative val="0"/>
          <c:cat>
            <c:strRef>
              <c:f>'FY82-FY07 Chart'!$B$3:$Q$3</c:f>
              <c:strCache>
                <c:ptCount val="16"/>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pt idx="15">
                  <c:v> 2011</c:v>
                </c:pt>
              </c:strCache>
            </c:strRef>
          </c:cat>
          <c:val>
            <c:numRef>
              <c:f>'FY82-FY07 Chart'!$B$21:$Q$21</c:f>
              <c:numCache>
                <c:formatCode>General</c:formatCode>
                <c:ptCount val="16"/>
                <c:pt idx="12" formatCode="_(* #,##0_);_(* \(#,##0\);_(* &quot;-&quot;??_);_(@_)">
                  <c:v>106</c:v>
                </c:pt>
                <c:pt idx="13" formatCode="_(* #,##0_);_(* \(#,##0\);_(* &quot;-&quot;??_);_(@_)">
                  <c:v>213</c:v>
                </c:pt>
                <c:pt idx="14" formatCode="_(* #,##0_);_(* \(#,##0\);_(* &quot;-&quot;??_);_(@_)">
                  <c:v>281</c:v>
                </c:pt>
                <c:pt idx="15" formatCode="_(* #,##0_);_(* \(#,##0\);_(* &quot;-&quot;??_);_(@_)">
                  <c:v>363</c:v>
                </c:pt>
              </c:numCache>
            </c:numRef>
          </c:val>
        </c:ser>
        <c:dLbls>
          <c:showLegendKey val="0"/>
          <c:showVal val="0"/>
          <c:showCatName val="0"/>
          <c:showSerName val="0"/>
          <c:showPercent val="0"/>
          <c:showBubbleSize val="0"/>
        </c:dLbls>
        <c:gapWidth val="131"/>
        <c:overlap val="100"/>
        <c:axId val="160113408"/>
        <c:axId val="160115328"/>
      </c:barChart>
      <c:catAx>
        <c:axId val="160113408"/>
        <c:scaling>
          <c:orientation val="minMax"/>
        </c:scaling>
        <c:delete val="0"/>
        <c:axPos val="b"/>
        <c:title>
          <c:tx>
            <c:rich>
              <a:bodyPr/>
              <a:lstStyle/>
              <a:p>
                <a:pPr>
                  <a:defRPr sz="1800" b="1" i="0" u="none" strike="noStrike" baseline="0">
                    <a:solidFill>
                      <a:srgbClr val="000000"/>
                    </a:solidFill>
                    <a:latin typeface="Arial Narrow" pitchFamily="34" charset="0"/>
                    <a:ea typeface="Arial"/>
                    <a:cs typeface="Arial"/>
                  </a:defRPr>
                </a:pPr>
                <a:r>
                  <a:rPr lang="en-US" sz="1800" baseline="0">
                    <a:latin typeface="Arial Narrow" pitchFamily="34" charset="0"/>
                  </a:rPr>
                  <a:t>Fiscal Year</a:t>
                </a:r>
              </a:p>
            </c:rich>
          </c:tx>
          <c:layout>
            <c:manualLayout>
              <c:xMode val="edge"/>
              <c:yMode val="edge"/>
              <c:x val="0.46657082637397784"/>
              <c:y val="0.87385690417394568"/>
            </c:manualLayout>
          </c:layout>
          <c:overlay val="0"/>
          <c:spPr>
            <a:noFill/>
            <a:ln w="25400">
              <a:noFill/>
            </a:ln>
          </c:spPr>
        </c:title>
        <c:numFmt formatCode="@" sourceLinked="0"/>
        <c:majorTickMark val="none"/>
        <c:minorTickMark val="none"/>
        <c:tickLblPos val="nextTo"/>
        <c:spPr>
          <a:ln w="25400">
            <a:solidFill>
              <a:srgbClr val="000000"/>
            </a:solidFill>
            <a:prstDash val="solid"/>
          </a:ln>
        </c:spPr>
        <c:txPr>
          <a:bodyPr rot="0" vert="horz"/>
          <a:lstStyle/>
          <a:p>
            <a:pPr>
              <a:defRPr sz="1600" b="1" i="0" u="none" strike="noStrike" baseline="0">
                <a:solidFill>
                  <a:srgbClr val="000000"/>
                </a:solidFill>
                <a:latin typeface="Arial Narrow" pitchFamily="34" charset="0"/>
                <a:ea typeface="Arial"/>
                <a:cs typeface="Arial"/>
              </a:defRPr>
            </a:pPr>
            <a:endParaRPr lang="en-US"/>
          </a:p>
        </c:txPr>
        <c:crossAx val="160115328"/>
        <c:crossesAt val="0"/>
        <c:auto val="0"/>
        <c:lblAlgn val="ctr"/>
        <c:lblOffset val="100"/>
        <c:tickLblSkip val="1"/>
        <c:tickMarkSkip val="1"/>
        <c:noMultiLvlLbl val="0"/>
      </c:catAx>
      <c:valAx>
        <c:axId val="160115328"/>
        <c:scaling>
          <c:orientation val="minMax"/>
          <c:max val="15000"/>
          <c:min val="0"/>
        </c:scaling>
        <c:delete val="0"/>
        <c:axPos val="l"/>
        <c:majorGridlines>
          <c:spPr>
            <a:ln w="12700">
              <a:solidFill>
                <a:srgbClr val="C0C0C0"/>
              </a:solidFill>
              <a:prstDash val="sysDash"/>
            </a:ln>
          </c:spPr>
        </c:majorGridlines>
        <c:title>
          <c:tx>
            <c:rich>
              <a:bodyPr/>
              <a:lstStyle/>
              <a:p>
                <a:pPr>
                  <a:defRPr sz="1800" b="1" i="0" u="none" strike="noStrike" baseline="0">
                    <a:solidFill>
                      <a:srgbClr val="000000"/>
                    </a:solidFill>
                    <a:latin typeface="Arial Narrow" pitchFamily="34" charset="0"/>
                    <a:ea typeface="Arial"/>
                    <a:cs typeface="Arial"/>
                  </a:defRPr>
                </a:pPr>
                <a:r>
                  <a:rPr lang="en-US" sz="1800" baseline="0">
                    <a:latin typeface="Arial Narrow" pitchFamily="34" charset="0"/>
                  </a:rPr>
                  <a:t>Number of Users</a:t>
                </a:r>
              </a:p>
            </c:rich>
          </c:tx>
          <c:layout>
            <c:manualLayout>
              <c:xMode val="edge"/>
              <c:yMode val="edge"/>
              <c:x val="1.3732800445398948E-2"/>
              <c:y val="0.31834467234303743"/>
            </c:manualLayout>
          </c:layout>
          <c:overlay val="0"/>
          <c:spPr>
            <a:noFill/>
            <a:ln w="25400">
              <a:noFill/>
            </a:ln>
          </c:spPr>
        </c:title>
        <c:numFmt formatCode="#,##0" sourceLinked="0"/>
        <c:majorTickMark val="in"/>
        <c:minorTickMark val="none"/>
        <c:tickLblPos val="nextTo"/>
        <c:spPr>
          <a:ln w="25400">
            <a:solidFill>
              <a:srgbClr val="000000"/>
            </a:solidFill>
            <a:prstDash val="solid"/>
          </a:ln>
        </c:spPr>
        <c:txPr>
          <a:bodyPr rot="0" vert="horz"/>
          <a:lstStyle/>
          <a:p>
            <a:pPr>
              <a:defRPr sz="1600" b="1" i="0" u="none" strike="noStrike" baseline="0">
                <a:solidFill>
                  <a:srgbClr val="000000"/>
                </a:solidFill>
                <a:latin typeface="Arial Narrow" pitchFamily="34" charset="0"/>
                <a:ea typeface="Arial"/>
                <a:cs typeface="Arial"/>
              </a:defRPr>
            </a:pPr>
            <a:endParaRPr lang="en-US"/>
          </a:p>
        </c:txPr>
        <c:crossAx val="160113408"/>
        <c:crosses val="autoZero"/>
        <c:crossBetween val="between"/>
        <c:majorUnit val="2500"/>
      </c:valAx>
      <c:spPr>
        <a:solidFill>
          <a:srgbClr val="FFFFFF"/>
        </a:solidFill>
        <a:ln w="25400">
          <a:noFill/>
        </a:ln>
      </c:spPr>
    </c:plotArea>
    <c:legend>
      <c:legendPos val="r"/>
      <c:legendEntry>
        <c:idx val="12"/>
        <c:delete val="1"/>
      </c:legendEntry>
      <c:layout>
        <c:manualLayout>
          <c:xMode val="edge"/>
          <c:yMode val="edge"/>
          <c:x val="0.12816610991807817"/>
          <c:y val="2.0728838296723659E-2"/>
          <c:w val="0.21988705957210064"/>
          <c:h val="0.42885534565096572"/>
        </c:manualLayout>
      </c:layout>
      <c:overlay val="0"/>
      <c:spPr>
        <a:solidFill>
          <a:srgbClr val="FFFFFF"/>
        </a:solidFill>
        <a:ln w="3175">
          <a:solidFill>
            <a:srgbClr val="000000"/>
          </a:solidFill>
          <a:prstDash val="solid"/>
        </a:ln>
        <a:effectLst>
          <a:outerShdw dist="35921" dir="2700000" algn="br">
            <a:srgbClr val="000000"/>
          </a:outerShdw>
        </a:effectLst>
      </c:spPr>
      <c:txPr>
        <a:bodyPr/>
        <a:lstStyle/>
        <a:p>
          <a:pPr>
            <a:defRPr sz="1600" b="0" i="0" u="none" strike="noStrike" baseline="0">
              <a:solidFill>
                <a:srgbClr val="000000"/>
              </a:solidFill>
              <a:latin typeface="Arial Narrow" pitchFamily="34" charset="0"/>
              <a:ea typeface="Arial"/>
              <a:cs typeface="Arial"/>
            </a:defRPr>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915" cy="464814"/>
          </a:xfrm>
          <a:prstGeom prst="rect">
            <a:avLst/>
          </a:prstGeom>
        </p:spPr>
        <p:txBody>
          <a:bodyPr vert="horz" lIns="92373" tIns="46186" rIns="92373" bIns="46186" rtlCol="0"/>
          <a:lstStyle>
            <a:lvl1pPr algn="l">
              <a:defRPr sz="1200"/>
            </a:lvl1pPr>
          </a:lstStyle>
          <a:p>
            <a:endParaRPr lang="en-US"/>
          </a:p>
        </p:txBody>
      </p:sp>
      <p:sp>
        <p:nvSpPr>
          <p:cNvPr id="3" name="Date Placeholder 2"/>
          <p:cNvSpPr>
            <a:spLocks noGrp="1"/>
          </p:cNvSpPr>
          <p:nvPr>
            <p:ph type="dt" sz="quarter" idx="1"/>
          </p:nvPr>
        </p:nvSpPr>
        <p:spPr>
          <a:xfrm>
            <a:off x="3978580" y="0"/>
            <a:ext cx="3042915" cy="464814"/>
          </a:xfrm>
          <a:prstGeom prst="rect">
            <a:avLst/>
          </a:prstGeom>
        </p:spPr>
        <p:txBody>
          <a:bodyPr vert="horz" lIns="92373" tIns="46186" rIns="92373" bIns="46186" rtlCol="0"/>
          <a:lstStyle>
            <a:lvl1pPr algn="r">
              <a:defRPr sz="1200"/>
            </a:lvl1pPr>
          </a:lstStyle>
          <a:p>
            <a:fld id="{A928D547-1AC6-42F2-9822-3B47044553E3}" type="datetimeFigureOut">
              <a:rPr lang="en-US" smtClean="0"/>
              <a:pPr/>
              <a:t>3/3/2012</a:t>
            </a:fld>
            <a:endParaRPr lang="en-US"/>
          </a:p>
        </p:txBody>
      </p:sp>
      <p:sp>
        <p:nvSpPr>
          <p:cNvPr id="4" name="Footer Placeholder 3"/>
          <p:cNvSpPr>
            <a:spLocks noGrp="1"/>
          </p:cNvSpPr>
          <p:nvPr>
            <p:ph type="ftr" sz="quarter" idx="2"/>
          </p:nvPr>
        </p:nvSpPr>
        <p:spPr>
          <a:xfrm>
            <a:off x="0" y="8842684"/>
            <a:ext cx="3042915" cy="464814"/>
          </a:xfrm>
          <a:prstGeom prst="rect">
            <a:avLst/>
          </a:prstGeom>
        </p:spPr>
        <p:txBody>
          <a:bodyPr vert="horz" lIns="92373" tIns="46186" rIns="92373" bIns="46186" rtlCol="0" anchor="b"/>
          <a:lstStyle>
            <a:lvl1pPr algn="l">
              <a:defRPr sz="1200"/>
            </a:lvl1pPr>
          </a:lstStyle>
          <a:p>
            <a:endParaRPr lang="en-US"/>
          </a:p>
        </p:txBody>
      </p:sp>
      <p:sp>
        <p:nvSpPr>
          <p:cNvPr id="5" name="Slide Number Placeholder 4"/>
          <p:cNvSpPr>
            <a:spLocks noGrp="1"/>
          </p:cNvSpPr>
          <p:nvPr>
            <p:ph type="sldNum" sz="quarter" idx="3"/>
          </p:nvPr>
        </p:nvSpPr>
        <p:spPr>
          <a:xfrm>
            <a:off x="3978580" y="8842684"/>
            <a:ext cx="3042915" cy="464814"/>
          </a:xfrm>
          <a:prstGeom prst="rect">
            <a:avLst/>
          </a:prstGeom>
        </p:spPr>
        <p:txBody>
          <a:bodyPr vert="horz" lIns="92373" tIns="46186" rIns="92373" bIns="46186" rtlCol="0" anchor="b"/>
          <a:lstStyle>
            <a:lvl1pPr algn="r">
              <a:defRPr sz="1200"/>
            </a:lvl1pPr>
          </a:lstStyle>
          <a:p>
            <a:fld id="{0C9CC8EE-533D-4091-8CF6-2E592547CB2F}" type="slidenum">
              <a:rPr lang="en-US" smtClean="0"/>
              <a:pPr/>
              <a:t>‹#›</a:t>
            </a:fld>
            <a:endParaRPr lang="en-US"/>
          </a:p>
        </p:txBody>
      </p:sp>
    </p:spTree>
    <p:extLst>
      <p:ext uri="{BB962C8B-B14F-4D97-AF65-F5344CB8AC3E}">
        <p14:creationId xmlns:p14="http://schemas.microsoft.com/office/powerpoint/2010/main" val="169976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wrap="square" lIns="93712" tIns="46856" rIns="93712" bIns="46856" numCol="1" anchor="t" anchorCtr="0" compatLnSpc="1">
            <a:prstTxWarp prst="textNoShape">
              <a:avLst/>
            </a:prstTxWarp>
          </a:bodyPr>
          <a:lstStyle>
            <a:lvl1pPr>
              <a:defRPr sz="1200">
                <a:latin typeface="Calibri" pitchFamily="48" charset="0"/>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wrap="square" lIns="93712" tIns="46856" rIns="93712" bIns="46856" numCol="1" anchor="t" anchorCtr="0" compatLnSpc="1">
            <a:prstTxWarp prst="textNoShape">
              <a:avLst/>
            </a:prstTxWarp>
          </a:bodyPr>
          <a:lstStyle>
            <a:lvl1pPr algn="r">
              <a:defRPr sz="1200">
                <a:latin typeface="Calibri" pitchFamily="48" charset="0"/>
              </a:defRPr>
            </a:lvl1pPr>
          </a:lstStyle>
          <a:p>
            <a:pPr>
              <a:defRPr/>
            </a:pPr>
            <a:fld id="{44F7DDD0-A54B-42D0-9C89-378B2B3DDD96}" type="datetime1">
              <a:rPr lang="en-US"/>
              <a:pPr>
                <a:defRPr/>
              </a:pPr>
              <a:t>3/3/2012</a:t>
            </a:fld>
            <a:endParaRPr lang="en-US"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wrap="square" lIns="93712" tIns="46856" rIns="93712" bIns="46856"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2310" y="4421824"/>
            <a:ext cx="5618480" cy="4189095"/>
          </a:xfrm>
          <a:prstGeom prst="rect">
            <a:avLst/>
          </a:prstGeom>
        </p:spPr>
        <p:txBody>
          <a:bodyPr vert="horz" wrap="square" lIns="93712" tIns="46856" rIns="93712" bIns="46856"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wrap="square" lIns="93712" tIns="46856" rIns="93712" bIns="46856" numCol="1" anchor="b" anchorCtr="0" compatLnSpc="1">
            <a:prstTxWarp prst="textNoShape">
              <a:avLst/>
            </a:prstTxWarp>
          </a:bodyPr>
          <a:lstStyle>
            <a:lvl1pPr>
              <a:defRPr sz="1200">
                <a:latin typeface="Calibri" pitchFamily="48" charset="0"/>
              </a:defRPr>
            </a:lvl1pPr>
          </a:lstStyle>
          <a:p>
            <a:pPr>
              <a:defRPr/>
            </a:pPr>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712" tIns="46856" rIns="93712" bIns="46856" numCol="1" anchor="b" anchorCtr="0" compatLnSpc="1">
            <a:prstTxWarp prst="textNoShape">
              <a:avLst/>
            </a:prstTxWarp>
          </a:bodyPr>
          <a:lstStyle>
            <a:lvl1pPr algn="r">
              <a:defRPr sz="1200">
                <a:latin typeface="Calibri" pitchFamily="48" charset="0"/>
              </a:defRPr>
            </a:lvl1pPr>
          </a:lstStyle>
          <a:p>
            <a:pPr>
              <a:defRPr/>
            </a:pPr>
            <a:fld id="{444602BB-28CC-4FD7-8B7F-2532843D6C82}" type="slidenum">
              <a:rPr lang="en-US"/>
              <a:pPr>
                <a:defRPr/>
              </a:pPr>
              <a:t>‹#›</a:t>
            </a:fld>
            <a:endParaRPr lang="en-US" dirty="0"/>
          </a:p>
        </p:txBody>
      </p:sp>
    </p:spTree>
    <p:extLst>
      <p:ext uri="{BB962C8B-B14F-4D97-AF65-F5344CB8AC3E}">
        <p14:creationId xmlns:p14="http://schemas.microsoft.com/office/powerpoint/2010/main" val="58250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3" charset="-128"/>
        <a:cs typeface="ＭＳ Ｐゴシック" pitchFamily="6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pPr defTabSz="939232"/>
            <a:fld id="{ED8016D6-828B-441A-9CBC-D4BE5CDA0693}" type="slidenum">
              <a:rPr lang="en-US" smtClean="0">
                <a:cs typeface="Arial" pitchFamily="34" charset="0"/>
              </a:rPr>
              <a:pPr defTabSz="939232"/>
              <a:t>1</a:t>
            </a:fld>
            <a:endParaRPr lang="en-US" dirty="0" smtClean="0">
              <a:cs typeface="Arial" pitchFamily="34" charset="0"/>
            </a:endParaRPr>
          </a:p>
        </p:txBody>
      </p:sp>
      <p:sp>
        <p:nvSpPr>
          <p:cNvPr id="48130" name="Rectangle 2"/>
          <p:cNvSpPr>
            <a:spLocks noGrp="1" noRot="1" noChangeAspect="1" noChangeArrowheads="1" noTextEdit="1"/>
          </p:cNvSpPr>
          <p:nvPr>
            <p:ph type="sldImg"/>
          </p:nvPr>
        </p:nvSpPr>
        <p:spPr>
          <a:xfrm>
            <a:off x="1190625" y="706438"/>
            <a:ext cx="4638675" cy="3479800"/>
          </a:xfrm>
          <a:ln w="12700" cap="flat">
            <a:solidFill>
              <a:schemeClr val="tx1"/>
            </a:solidFill>
          </a:ln>
        </p:spPr>
      </p:sp>
      <p:sp>
        <p:nvSpPr>
          <p:cNvPr id="48131" name="Rectangle 3"/>
          <p:cNvSpPr>
            <a:spLocks noGrp="1" noChangeArrowheads="1"/>
          </p:cNvSpPr>
          <p:nvPr>
            <p:ph type="body" idx="1"/>
          </p:nvPr>
        </p:nvSpPr>
        <p:spPr>
          <a:xfrm>
            <a:off x="937049" y="4421111"/>
            <a:ext cx="5147415" cy="4186077"/>
          </a:xfrm>
          <a:noFill/>
          <a:ln/>
        </p:spPr>
        <p:txBody>
          <a:bodyPr lIns="129288" tIns="62986" rIns="129288" bIns="62986"/>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fld id="{DBFA46AB-CD7A-4059-8018-B8617697B27E}"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lvl1pPr>
              <a:defRPr i="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914400"/>
            <a:ext cx="8305800" cy="5410200"/>
          </a:xfrm>
        </p:spPr>
        <p:txBody>
          <a:bodyPr/>
          <a:lstStyle>
            <a:lvl1pPr>
              <a:defRPr>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Font typeface="Arial" pitchFamily="34" charset="0"/>
              <a:buChar cha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5"/>
          <p:cNvSpPr txBox="1">
            <a:spLocks noChangeArrowheads="1"/>
          </p:cNvSpPr>
          <p:nvPr userDrawn="1"/>
        </p:nvSpPr>
        <p:spPr bwMode="auto">
          <a:xfrm>
            <a:off x="1066800" y="6597134"/>
            <a:ext cx="4800600" cy="21544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800" i="1" dirty="0" smtClean="0">
                <a:solidFill>
                  <a:srgbClr val="FFFFFF"/>
                </a:solidFill>
              </a:rPr>
              <a:t>G. R. Neil, FLS 2012</a:t>
            </a:r>
            <a:endParaRPr lang="en-US" sz="800"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5"/>
          <p:cNvSpPr txBox="1">
            <a:spLocks noChangeArrowheads="1"/>
          </p:cNvSpPr>
          <p:nvPr userDrawn="1"/>
        </p:nvSpPr>
        <p:spPr bwMode="auto">
          <a:xfrm>
            <a:off x="1066800" y="6597134"/>
            <a:ext cx="4800600" cy="21544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800" i="1" dirty="0" smtClean="0">
                <a:solidFill>
                  <a:srgbClr val="FFFFFF"/>
                </a:solidFill>
              </a:rPr>
              <a:t>G. R. Neil, FLS 2012</a:t>
            </a:r>
            <a:endParaRPr lang="en-US" sz="800"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pPr>
              <a:defRPr/>
            </a:pPr>
            <a:fld id="{D1C3E240-9EB6-4604-A43D-9910B3F588EA}" type="slidenum">
              <a:rPr lang="en-US" b="0" u="none" smtClean="0"/>
              <a:pPr>
                <a:defRPr/>
              </a:pPr>
              <a:t>‹#›</a:t>
            </a:fld>
            <a:endParaRPr lang="en-US" b="0" u="none" dirty="0"/>
          </a:p>
        </p:txBody>
      </p:sp>
    </p:spTree>
    <p:extLst>
      <p:ext uri="{BB962C8B-B14F-4D97-AF65-F5344CB8AC3E}">
        <p14:creationId xmlns:p14="http://schemas.microsoft.com/office/powerpoint/2010/main" val="4105838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Lst>
  <p:txStyles>
    <p:titleStyle>
      <a:lvl1pPr algn="ctr" rtl="0" eaLnBrk="0" fontAlgn="base" hangingPunct="0">
        <a:spcBef>
          <a:spcPct val="0"/>
        </a:spcBef>
        <a:spcAft>
          <a:spcPct val="0"/>
        </a:spcAft>
        <a:defRPr sz="3600" b="1">
          <a:solidFill>
            <a:schemeClr val="tx2"/>
          </a:solidFill>
          <a:latin typeface="Arial" pitchFamily="34" charset="0"/>
          <a:ea typeface="ＭＳ Ｐゴシック" pitchFamily="63" charset="-128"/>
          <a:cs typeface="Arial" pitchFamily="34" charset="0"/>
        </a:defRPr>
      </a:lvl1pPr>
      <a:lvl2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2pPr>
      <a:lvl3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3pPr>
      <a:lvl4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4pPr>
      <a:lvl5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ＭＳ Ｐゴシック" pitchFamily="63" charset="-128"/>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3pPr>
      <a:lvl4pPr marL="1600200" indent="-22860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4pPr>
      <a:lvl5pPr marL="2057400" indent="-22860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r="7067"/>
          <a:stretch>
            <a:fillRect/>
          </a:stretch>
        </p:blipFill>
        <p:spPr bwMode="auto">
          <a:xfrm>
            <a:off x="0" y="2286000"/>
            <a:ext cx="9144000" cy="3857625"/>
          </a:xfrm>
          <a:prstGeom prst="rect">
            <a:avLst/>
          </a:prstGeom>
          <a:solidFill>
            <a:srgbClr val="3A764D"/>
          </a:solidFill>
          <a:ln w="9525">
            <a:noFill/>
            <a:miter lim="800000"/>
            <a:headEnd/>
            <a:tailEnd/>
          </a:ln>
        </p:spPr>
      </p:pic>
      <p:sp>
        <p:nvSpPr>
          <p:cNvPr id="47106" name="Rectangle 3"/>
          <p:cNvSpPr>
            <a:spLocks noChangeArrowheads="1"/>
          </p:cNvSpPr>
          <p:nvPr/>
        </p:nvSpPr>
        <p:spPr bwMode="auto">
          <a:xfrm>
            <a:off x="0" y="5763489"/>
            <a:ext cx="9144000" cy="643766"/>
          </a:xfrm>
          <a:prstGeom prst="rect">
            <a:avLst/>
          </a:prstGeom>
          <a:solidFill>
            <a:schemeClr val="bg1"/>
          </a:solidFill>
          <a:ln w="12700">
            <a:noFill/>
            <a:miter lim="800000"/>
            <a:headEnd/>
            <a:tailEnd/>
          </a:ln>
        </p:spPr>
        <p:txBody>
          <a:bodyPr lIns="90487" tIns="44450" rIns="90487" bIns="44450">
            <a:spAutoFit/>
          </a:bodyPr>
          <a:lstStyle/>
          <a:p>
            <a:pPr algn="ctr" eaLnBrk="0" hangingPunct="0"/>
            <a:endParaRPr lang="en-US" b="1" dirty="0" smtClean="0"/>
          </a:p>
          <a:p>
            <a:pPr algn="ctr" eaLnBrk="0" hangingPunct="0"/>
            <a:r>
              <a:rPr lang="en-US" b="1" dirty="0" smtClean="0"/>
              <a:t>March 5, 2012</a:t>
            </a:r>
            <a:endParaRPr lang="en-US" b="1" dirty="0"/>
          </a:p>
        </p:txBody>
      </p:sp>
      <p:sp>
        <p:nvSpPr>
          <p:cNvPr id="47107" name="Rectangle 4"/>
          <p:cNvSpPr>
            <a:spLocks noChangeArrowheads="1"/>
          </p:cNvSpPr>
          <p:nvPr/>
        </p:nvSpPr>
        <p:spPr bwMode="auto">
          <a:xfrm>
            <a:off x="0" y="1217222"/>
            <a:ext cx="9144000" cy="520655"/>
          </a:xfrm>
          <a:prstGeom prst="rect">
            <a:avLst/>
          </a:prstGeom>
          <a:solidFill>
            <a:schemeClr val="bg1"/>
          </a:solidFill>
          <a:ln w="12700">
            <a:noFill/>
            <a:miter lim="800000"/>
            <a:headEnd/>
            <a:tailEnd/>
          </a:ln>
        </p:spPr>
        <p:txBody>
          <a:bodyPr wrap="square" lIns="90487" tIns="44450" rIns="90487" bIns="44450">
            <a:spAutoFit/>
          </a:bodyPr>
          <a:lstStyle/>
          <a:p>
            <a:pPr algn="ctr" eaLnBrk="0" hangingPunct="0"/>
            <a:r>
              <a:rPr lang="en-US" sz="2800" b="1" dirty="0" smtClean="0"/>
              <a:t>George R. Neil</a:t>
            </a:r>
          </a:p>
        </p:txBody>
      </p:sp>
      <p:sp>
        <p:nvSpPr>
          <p:cNvPr id="7" name="Title 6"/>
          <p:cNvSpPr>
            <a:spLocks noGrp="1"/>
          </p:cNvSpPr>
          <p:nvPr>
            <p:ph type="title"/>
          </p:nvPr>
        </p:nvSpPr>
        <p:spPr>
          <a:xfrm>
            <a:off x="121298" y="27710"/>
            <a:ext cx="8901404" cy="761999"/>
          </a:xfrm>
        </p:spPr>
        <p:txBody>
          <a:bodyPr/>
          <a:lstStyle/>
          <a:p>
            <a:r>
              <a:rPr lang="en-US" sz="3200" dirty="0" smtClean="0">
                <a:solidFill>
                  <a:srgbClr val="C00000"/>
                </a:solidFill>
              </a:rPr>
              <a:t>ICFA Workshop on Future Light Sources</a:t>
            </a:r>
            <a:endParaRPr lang="en-US" sz="3200" dirty="0">
              <a:solidFill>
                <a:srgbClr val="C0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2 for NGLS graphic.jpg"/>
          <p:cNvPicPr>
            <a:picLocks noChangeAspect="1"/>
          </p:cNvPicPr>
          <p:nvPr/>
        </p:nvPicPr>
        <p:blipFill>
          <a:blip r:embed="rId2" cstate="print"/>
          <a:srcRect l="11077" t="21279" r="12430" b="22155"/>
          <a:stretch>
            <a:fillRect/>
          </a:stretch>
        </p:blipFill>
        <p:spPr>
          <a:xfrm>
            <a:off x="110554" y="1194318"/>
            <a:ext cx="7897373" cy="4512785"/>
          </a:xfrm>
          <a:prstGeom prst="rect">
            <a:avLst/>
          </a:prstGeom>
        </p:spPr>
      </p:pic>
      <p:pic>
        <p:nvPicPr>
          <p:cNvPr id="6" name="Picture 5" descr="NGLS-Graphic.jpg"/>
          <p:cNvPicPr>
            <a:picLocks noChangeAspect="1"/>
          </p:cNvPicPr>
          <p:nvPr/>
        </p:nvPicPr>
        <p:blipFill>
          <a:blip r:embed="rId3" cstate="print"/>
          <a:stretch>
            <a:fillRect/>
          </a:stretch>
        </p:blipFill>
        <p:spPr>
          <a:xfrm>
            <a:off x="6314393" y="4070891"/>
            <a:ext cx="2653946" cy="1389341"/>
          </a:xfrm>
          <a:prstGeom prst="rect">
            <a:avLst/>
          </a:prstGeom>
        </p:spPr>
      </p:pic>
      <p:sp>
        <p:nvSpPr>
          <p:cNvPr id="7" name="Title 6"/>
          <p:cNvSpPr>
            <a:spLocks noGrp="1"/>
          </p:cNvSpPr>
          <p:nvPr>
            <p:ph type="title"/>
          </p:nvPr>
        </p:nvSpPr>
        <p:spPr/>
        <p:txBody>
          <a:bodyPr/>
          <a:lstStyle/>
          <a:p>
            <a:r>
              <a:rPr lang="en-US" dirty="0" smtClean="0"/>
              <a:t>US-DOE Light Sources</a:t>
            </a:r>
            <a:endParaRPr lang="en-US" dirty="0"/>
          </a:p>
        </p:txBody>
      </p:sp>
      <p:sp>
        <p:nvSpPr>
          <p:cNvPr id="8" name="TextBox 7"/>
          <p:cNvSpPr txBox="1"/>
          <p:nvPr/>
        </p:nvSpPr>
        <p:spPr>
          <a:xfrm>
            <a:off x="6279915" y="3643746"/>
            <a:ext cx="2573140" cy="461665"/>
          </a:xfrm>
          <a:prstGeom prst="rect">
            <a:avLst/>
          </a:prstGeom>
          <a:noFill/>
        </p:spPr>
        <p:txBody>
          <a:bodyPr wrap="square" rtlCol="0">
            <a:spAutoFit/>
          </a:bodyPr>
          <a:lstStyle/>
          <a:p>
            <a:endParaRPr lang="en-US" sz="1200" dirty="0" smtClean="0"/>
          </a:p>
          <a:p>
            <a:r>
              <a:rPr lang="en-US" sz="1200" dirty="0" smtClean="0"/>
              <a:t>Next Generation Light Source</a:t>
            </a:r>
            <a:endParaRPr lang="en-US" sz="1200" dirty="0"/>
          </a:p>
        </p:txBody>
      </p:sp>
      <p:sp>
        <p:nvSpPr>
          <p:cNvPr id="10" name="TextBox 9"/>
          <p:cNvSpPr txBox="1"/>
          <p:nvPr/>
        </p:nvSpPr>
        <p:spPr>
          <a:xfrm>
            <a:off x="2625661" y="5872986"/>
            <a:ext cx="3692101" cy="369332"/>
          </a:xfrm>
          <a:prstGeom prst="rect">
            <a:avLst/>
          </a:prstGeom>
          <a:noFill/>
        </p:spPr>
        <p:txBody>
          <a:bodyPr wrap="none" rtlCol="0">
            <a:spAutoFit/>
          </a:bodyPr>
          <a:lstStyle/>
          <a:p>
            <a:r>
              <a:rPr lang="en-US" dirty="0" smtClean="0"/>
              <a:t>Typically  ~$100M/year operations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863" y="0"/>
            <a:ext cx="9186863" cy="638175"/>
          </a:xfrm>
        </p:spPr>
        <p:txBody>
          <a:bodyPr/>
          <a:lstStyle/>
          <a:p>
            <a:pPr eaLnBrk="1" hangingPunct="1">
              <a:lnSpc>
                <a:spcPct val="80000"/>
              </a:lnSpc>
            </a:pPr>
            <a:r>
              <a:rPr lang="en-US" dirty="0" smtClean="0"/>
              <a:t>DOE Synchrotron Light Sources</a:t>
            </a:r>
          </a:p>
        </p:txBody>
      </p:sp>
      <p:sp>
        <p:nvSpPr>
          <p:cNvPr id="5123" name="Rectangle 401"/>
          <p:cNvSpPr>
            <a:spLocks noChangeArrowheads="1"/>
          </p:cNvSpPr>
          <p:nvPr/>
        </p:nvSpPr>
        <p:spPr bwMode="auto">
          <a:xfrm rot="-5400000">
            <a:off x="-246856" y="3871119"/>
            <a:ext cx="1193800" cy="223838"/>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Narrow" pitchFamily="34" charset="0"/>
              </a:rPr>
              <a:t>Numbers of Users</a:t>
            </a:r>
            <a:endParaRPr lang="en-US" sz="1400">
              <a:latin typeface="Arial Narrow" pitchFamily="34" charset="0"/>
            </a:endParaRPr>
          </a:p>
        </p:txBody>
      </p:sp>
      <p:grpSp>
        <p:nvGrpSpPr>
          <p:cNvPr id="2" name="Group 447"/>
          <p:cNvGrpSpPr>
            <a:grpSpLocks/>
          </p:cNvGrpSpPr>
          <p:nvPr/>
        </p:nvGrpSpPr>
        <p:grpSpPr bwMode="auto">
          <a:xfrm>
            <a:off x="8404225" y="3640138"/>
            <a:ext cx="434975" cy="215900"/>
            <a:chOff x="5294" y="2550"/>
            <a:chExt cx="274" cy="136"/>
          </a:xfrm>
        </p:grpSpPr>
        <p:sp>
          <p:nvSpPr>
            <p:cNvPr id="5341" name="Rectangle 403"/>
            <p:cNvSpPr>
              <a:spLocks noChangeArrowheads="1"/>
            </p:cNvSpPr>
            <p:nvPr/>
          </p:nvSpPr>
          <p:spPr bwMode="auto">
            <a:xfrm>
              <a:off x="5294" y="2588"/>
              <a:ext cx="58" cy="58"/>
            </a:xfrm>
            <a:prstGeom prst="rect">
              <a:avLst/>
            </a:prstGeom>
            <a:solidFill>
              <a:srgbClr val="FF0000"/>
            </a:solidFill>
            <a:ln w="9525">
              <a:solidFill>
                <a:srgbClr val="000000"/>
              </a:solidFill>
              <a:miter lim="800000"/>
              <a:headEnd/>
              <a:tailEnd/>
            </a:ln>
          </p:spPr>
          <p:txBody>
            <a:bodyPr/>
            <a:lstStyle/>
            <a:p>
              <a:endParaRPr lang="en-US" sz="1800"/>
            </a:p>
          </p:txBody>
        </p:sp>
        <p:sp>
          <p:nvSpPr>
            <p:cNvPr id="5342" name="Rectangle 404"/>
            <p:cNvSpPr>
              <a:spLocks noChangeArrowheads="1"/>
            </p:cNvSpPr>
            <p:nvPr/>
          </p:nvSpPr>
          <p:spPr bwMode="auto">
            <a:xfrm>
              <a:off x="5383" y="2550"/>
              <a:ext cx="185" cy="136"/>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Narrow" pitchFamily="34" charset="0"/>
                </a:rPr>
                <a:t>APS</a:t>
              </a:r>
              <a:endParaRPr lang="en-US" sz="1400">
                <a:latin typeface="Arial Narrow" pitchFamily="34" charset="0"/>
              </a:endParaRPr>
            </a:p>
          </p:txBody>
        </p:sp>
      </p:grpSp>
      <p:grpSp>
        <p:nvGrpSpPr>
          <p:cNvPr id="3" name="Group 450"/>
          <p:cNvGrpSpPr>
            <a:grpSpLocks/>
          </p:cNvGrpSpPr>
          <p:nvPr/>
        </p:nvGrpSpPr>
        <p:grpSpPr bwMode="auto">
          <a:xfrm>
            <a:off x="8404225" y="3852863"/>
            <a:ext cx="419100" cy="215900"/>
            <a:chOff x="5294" y="2695"/>
            <a:chExt cx="264" cy="136"/>
          </a:xfrm>
        </p:grpSpPr>
        <p:sp>
          <p:nvSpPr>
            <p:cNvPr id="5339" name="Rectangle 405"/>
            <p:cNvSpPr>
              <a:spLocks noChangeArrowheads="1"/>
            </p:cNvSpPr>
            <p:nvPr/>
          </p:nvSpPr>
          <p:spPr bwMode="auto">
            <a:xfrm>
              <a:off x="5294" y="2733"/>
              <a:ext cx="58" cy="58"/>
            </a:xfrm>
            <a:prstGeom prst="rect">
              <a:avLst/>
            </a:prstGeom>
            <a:solidFill>
              <a:srgbClr val="FFFF00"/>
            </a:solidFill>
            <a:ln w="9525">
              <a:solidFill>
                <a:srgbClr val="000000"/>
              </a:solidFill>
              <a:miter lim="800000"/>
              <a:headEnd/>
              <a:tailEnd/>
            </a:ln>
          </p:spPr>
          <p:txBody>
            <a:bodyPr/>
            <a:lstStyle/>
            <a:p>
              <a:endParaRPr lang="en-US" sz="1800"/>
            </a:p>
          </p:txBody>
        </p:sp>
        <p:sp>
          <p:nvSpPr>
            <p:cNvPr id="5340" name="Rectangle 406"/>
            <p:cNvSpPr>
              <a:spLocks noChangeArrowheads="1"/>
            </p:cNvSpPr>
            <p:nvPr/>
          </p:nvSpPr>
          <p:spPr bwMode="auto">
            <a:xfrm>
              <a:off x="5383" y="2695"/>
              <a:ext cx="175" cy="136"/>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Narrow" pitchFamily="34" charset="0"/>
                </a:rPr>
                <a:t>ALS</a:t>
              </a:r>
              <a:endParaRPr lang="en-US" sz="1400">
                <a:latin typeface="Arial Narrow" pitchFamily="34" charset="0"/>
              </a:endParaRPr>
            </a:p>
          </p:txBody>
        </p:sp>
      </p:grpSp>
      <p:grpSp>
        <p:nvGrpSpPr>
          <p:cNvPr id="4" name="Group 449"/>
          <p:cNvGrpSpPr>
            <a:grpSpLocks/>
          </p:cNvGrpSpPr>
          <p:nvPr/>
        </p:nvGrpSpPr>
        <p:grpSpPr bwMode="auto">
          <a:xfrm>
            <a:off x="8404225" y="4065588"/>
            <a:ext cx="523875" cy="215900"/>
            <a:chOff x="5294" y="2816"/>
            <a:chExt cx="330" cy="136"/>
          </a:xfrm>
        </p:grpSpPr>
        <p:sp>
          <p:nvSpPr>
            <p:cNvPr id="5337" name="Rectangle 407"/>
            <p:cNvSpPr>
              <a:spLocks noChangeArrowheads="1"/>
            </p:cNvSpPr>
            <p:nvPr/>
          </p:nvSpPr>
          <p:spPr bwMode="auto">
            <a:xfrm>
              <a:off x="5294" y="2854"/>
              <a:ext cx="58" cy="58"/>
            </a:xfrm>
            <a:prstGeom prst="rect">
              <a:avLst/>
            </a:prstGeom>
            <a:solidFill>
              <a:srgbClr val="008000"/>
            </a:solidFill>
            <a:ln w="9525">
              <a:solidFill>
                <a:srgbClr val="000000"/>
              </a:solidFill>
              <a:miter lim="800000"/>
              <a:headEnd/>
              <a:tailEnd/>
            </a:ln>
          </p:spPr>
          <p:txBody>
            <a:bodyPr/>
            <a:lstStyle/>
            <a:p>
              <a:endParaRPr lang="en-US" sz="1800"/>
            </a:p>
          </p:txBody>
        </p:sp>
        <p:sp>
          <p:nvSpPr>
            <p:cNvPr id="5338" name="Rectangle 408"/>
            <p:cNvSpPr>
              <a:spLocks noChangeArrowheads="1"/>
            </p:cNvSpPr>
            <p:nvPr/>
          </p:nvSpPr>
          <p:spPr bwMode="auto">
            <a:xfrm>
              <a:off x="5383" y="2816"/>
              <a:ext cx="241" cy="136"/>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Narrow" pitchFamily="34" charset="0"/>
                </a:rPr>
                <a:t>SSRL</a:t>
              </a:r>
              <a:endParaRPr lang="en-US" sz="1400">
                <a:latin typeface="Arial Narrow" pitchFamily="34" charset="0"/>
              </a:endParaRPr>
            </a:p>
          </p:txBody>
        </p:sp>
      </p:grpSp>
      <p:grpSp>
        <p:nvGrpSpPr>
          <p:cNvPr id="5" name="Group 448"/>
          <p:cNvGrpSpPr>
            <a:grpSpLocks/>
          </p:cNvGrpSpPr>
          <p:nvPr/>
        </p:nvGrpSpPr>
        <p:grpSpPr bwMode="auto">
          <a:xfrm>
            <a:off x="8404225" y="4279900"/>
            <a:ext cx="523875" cy="215900"/>
            <a:chOff x="5294" y="2937"/>
            <a:chExt cx="330" cy="136"/>
          </a:xfrm>
        </p:grpSpPr>
        <p:sp>
          <p:nvSpPr>
            <p:cNvPr id="5335" name="Rectangle 409"/>
            <p:cNvSpPr>
              <a:spLocks noChangeArrowheads="1"/>
            </p:cNvSpPr>
            <p:nvPr/>
          </p:nvSpPr>
          <p:spPr bwMode="auto">
            <a:xfrm>
              <a:off x="5294" y="2975"/>
              <a:ext cx="58" cy="58"/>
            </a:xfrm>
            <a:prstGeom prst="rect">
              <a:avLst/>
            </a:prstGeom>
            <a:solidFill>
              <a:srgbClr val="3366FF"/>
            </a:solidFill>
            <a:ln w="9525">
              <a:solidFill>
                <a:srgbClr val="000000"/>
              </a:solidFill>
              <a:miter lim="800000"/>
              <a:headEnd/>
              <a:tailEnd/>
            </a:ln>
          </p:spPr>
          <p:txBody>
            <a:bodyPr/>
            <a:lstStyle/>
            <a:p>
              <a:endParaRPr lang="en-US" sz="1800"/>
            </a:p>
          </p:txBody>
        </p:sp>
        <p:sp>
          <p:nvSpPr>
            <p:cNvPr id="5336" name="Rectangle 410"/>
            <p:cNvSpPr>
              <a:spLocks noChangeArrowheads="1"/>
            </p:cNvSpPr>
            <p:nvPr/>
          </p:nvSpPr>
          <p:spPr bwMode="auto">
            <a:xfrm>
              <a:off x="5383" y="2937"/>
              <a:ext cx="241" cy="136"/>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Narrow" pitchFamily="34" charset="0"/>
                </a:rPr>
                <a:t>NSLS</a:t>
              </a:r>
              <a:endParaRPr lang="en-US" sz="1400">
                <a:latin typeface="Arial Narrow" pitchFamily="34" charset="0"/>
              </a:endParaRPr>
            </a:p>
          </p:txBody>
        </p:sp>
      </p:grpSp>
      <p:grpSp>
        <p:nvGrpSpPr>
          <p:cNvPr id="6" name="Group 423"/>
          <p:cNvGrpSpPr>
            <a:grpSpLocks/>
          </p:cNvGrpSpPr>
          <p:nvPr/>
        </p:nvGrpSpPr>
        <p:grpSpPr bwMode="auto">
          <a:xfrm>
            <a:off x="493714" y="2335213"/>
            <a:ext cx="7569632" cy="3843914"/>
            <a:chOff x="365" y="1694"/>
            <a:chExt cx="4844" cy="2535"/>
          </a:xfrm>
        </p:grpSpPr>
        <p:sp>
          <p:nvSpPr>
            <p:cNvPr id="5148" name="Rectangle 216"/>
            <p:cNvSpPr>
              <a:spLocks noChangeArrowheads="1"/>
            </p:cNvSpPr>
            <p:nvPr/>
          </p:nvSpPr>
          <p:spPr bwMode="auto">
            <a:xfrm>
              <a:off x="692" y="1753"/>
              <a:ext cx="4517" cy="2186"/>
            </a:xfrm>
            <a:prstGeom prst="rect">
              <a:avLst/>
            </a:prstGeom>
            <a:noFill/>
            <a:ln w="9525">
              <a:noFill/>
              <a:miter lim="800000"/>
              <a:headEnd/>
              <a:tailEnd/>
            </a:ln>
          </p:spPr>
          <p:txBody>
            <a:bodyPr/>
            <a:lstStyle/>
            <a:p>
              <a:endParaRPr lang="en-US" sz="1800"/>
            </a:p>
          </p:txBody>
        </p:sp>
        <p:sp>
          <p:nvSpPr>
            <p:cNvPr id="5149" name="Line 217"/>
            <p:cNvSpPr>
              <a:spLocks noChangeShapeType="1"/>
            </p:cNvSpPr>
            <p:nvPr/>
          </p:nvSpPr>
          <p:spPr bwMode="auto">
            <a:xfrm>
              <a:off x="692" y="3722"/>
              <a:ext cx="4517" cy="0"/>
            </a:xfrm>
            <a:prstGeom prst="line">
              <a:avLst/>
            </a:prstGeom>
            <a:noFill/>
            <a:ln w="0">
              <a:solidFill>
                <a:srgbClr val="000000"/>
              </a:solidFill>
              <a:round/>
              <a:headEnd/>
              <a:tailEnd/>
            </a:ln>
          </p:spPr>
          <p:txBody>
            <a:bodyPr/>
            <a:lstStyle/>
            <a:p>
              <a:endParaRPr lang="en-US"/>
            </a:p>
          </p:txBody>
        </p:sp>
        <p:sp>
          <p:nvSpPr>
            <p:cNvPr id="5150" name="Line 218"/>
            <p:cNvSpPr>
              <a:spLocks noChangeShapeType="1"/>
            </p:cNvSpPr>
            <p:nvPr/>
          </p:nvSpPr>
          <p:spPr bwMode="auto">
            <a:xfrm>
              <a:off x="692" y="3501"/>
              <a:ext cx="4517" cy="0"/>
            </a:xfrm>
            <a:prstGeom prst="line">
              <a:avLst/>
            </a:prstGeom>
            <a:noFill/>
            <a:ln w="0">
              <a:solidFill>
                <a:srgbClr val="000000"/>
              </a:solidFill>
              <a:round/>
              <a:headEnd/>
              <a:tailEnd/>
            </a:ln>
          </p:spPr>
          <p:txBody>
            <a:bodyPr/>
            <a:lstStyle/>
            <a:p>
              <a:endParaRPr lang="en-US"/>
            </a:p>
          </p:txBody>
        </p:sp>
        <p:sp>
          <p:nvSpPr>
            <p:cNvPr id="5151" name="Line 219"/>
            <p:cNvSpPr>
              <a:spLocks noChangeShapeType="1"/>
            </p:cNvSpPr>
            <p:nvPr/>
          </p:nvSpPr>
          <p:spPr bwMode="auto">
            <a:xfrm>
              <a:off x="692" y="3283"/>
              <a:ext cx="4517" cy="0"/>
            </a:xfrm>
            <a:prstGeom prst="line">
              <a:avLst/>
            </a:prstGeom>
            <a:noFill/>
            <a:ln w="0">
              <a:solidFill>
                <a:srgbClr val="000000"/>
              </a:solidFill>
              <a:round/>
              <a:headEnd/>
              <a:tailEnd/>
            </a:ln>
          </p:spPr>
          <p:txBody>
            <a:bodyPr/>
            <a:lstStyle/>
            <a:p>
              <a:endParaRPr lang="en-US"/>
            </a:p>
          </p:txBody>
        </p:sp>
        <p:sp>
          <p:nvSpPr>
            <p:cNvPr id="5152" name="Line 220"/>
            <p:cNvSpPr>
              <a:spLocks noChangeShapeType="1"/>
            </p:cNvSpPr>
            <p:nvPr/>
          </p:nvSpPr>
          <p:spPr bwMode="auto">
            <a:xfrm>
              <a:off x="692" y="3066"/>
              <a:ext cx="4517" cy="0"/>
            </a:xfrm>
            <a:prstGeom prst="line">
              <a:avLst/>
            </a:prstGeom>
            <a:noFill/>
            <a:ln w="0">
              <a:solidFill>
                <a:srgbClr val="000000"/>
              </a:solidFill>
              <a:round/>
              <a:headEnd/>
              <a:tailEnd/>
            </a:ln>
          </p:spPr>
          <p:txBody>
            <a:bodyPr/>
            <a:lstStyle/>
            <a:p>
              <a:endParaRPr lang="en-US"/>
            </a:p>
          </p:txBody>
        </p:sp>
        <p:sp>
          <p:nvSpPr>
            <p:cNvPr id="5153" name="Line 221"/>
            <p:cNvSpPr>
              <a:spLocks noChangeShapeType="1"/>
            </p:cNvSpPr>
            <p:nvPr/>
          </p:nvSpPr>
          <p:spPr bwMode="auto">
            <a:xfrm>
              <a:off x="692" y="2848"/>
              <a:ext cx="4517" cy="0"/>
            </a:xfrm>
            <a:prstGeom prst="line">
              <a:avLst/>
            </a:prstGeom>
            <a:noFill/>
            <a:ln w="0">
              <a:solidFill>
                <a:srgbClr val="000000"/>
              </a:solidFill>
              <a:round/>
              <a:headEnd/>
              <a:tailEnd/>
            </a:ln>
          </p:spPr>
          <p:txBody>
            <a:bodyPr/>
            <a:lstStyle/>
            <a:p>
              <a:endParaRPr lang="en-US"/>
            </a:p>
          </p:txBody>
        </p:sp>
        <p:sp>
          <p:nvSpPr>
            <p:cNvPr id="5154" name="Line 222"/>
            <p:cNvSpPr>
              <a:spLocks noChangeShapeType="1"/>
            </p:cNvSpPr>
            <p:nvPr/>
          </p:nvSpPr>
          <p:spPr bwMode="auto">
            <a:xfrm>
              <a:off x="692" y="2627"/>
              <a:ext cx="4517" cy="0"/>
            </a:xfrm>
            <a:prstGeom prst="line">
              <a:avLst/>
            </a:prstGeom>
            <a:noFill/>
            <a:ln w="0">
              <a:solidFill>
                <a:srgbClr val="000000"/>
              </a:solidFill>
              <a:round/>
              <a:headEnd/>
              <a:tailEnd/>
            </a:ln>
          </p:spPr>
          <p:txBody>
            <a:bodyPr/>
            <a:lstStyle/>
            <a:p>
              <a:endParaRPr lang="en-US"/>
            </a:p>
          </p:txBody>
        </p:sp>
        <p:sp>
          <p:nvSpPr>
            <p:cNvPr id="5155" name="Line 223"/>
            <p:cNvSpPr>
              <a:spLocks noChangeShapeType="1"/>
            </p:cNvSpPr>
            <p:nvPr/>
          </p:nvSpPr>
          <p:spPr bwMode="auto">
            <a:xfrm>
              <a:off x="692" y="2409"/>
              <a:ext cx="4517" cy="0"/>
            </a:xfrm>
            <a:prstGeom prst="line">
              <a:avLst/>
            </a:prstGeom>
            <a:noFill/>
            <a:ln w="0">
              <a:solidFill>
                <a:srgbClr val="000000"/>
              </a:solidFill>
              <a:round/>
              <a:headEnd/>
              <a:tailEnd/>
            </a:ln>
          </p:spPr>
          <p:txBody>
            <a:bodyPr/>
            <a:lstStyle/>
            <a:p>
              <a:endParaRPr lang="en-US"/>
            </a:p>
          </p:txBody>
        </p:sp>
        <p:sp>
          <p:nvSpPr>
            <p:cNvPr id="5156" name="Line 224"/>
            <p:cNvSpPr>
              <a:spLocks noChangeShapeType="1"/>
            </p:cNvSpPr>
            <p:nvPr/>
          </p:nvSpPr>
          <p:spPr bwMode="auto">
            <a:xfrm>
              <a:off x="692" y="2192"/>
              <a:ext cx="4517" cy="0"/>
            </a:xfrm>
            <a:prstGeom prst="line">
              <a:avLst/>
            </a:prstGeom>
            <a:noFill/>
            <a:ln w="0">
              <a:solidFill>
                <a:srgbClr val="000000"/>
              </a:solidFill>
              <a:round/>
              <a:headEnd/>
              <a:tailEnd/>
            </a:ln>
          </p:spPr>
          <p:txBody>
            <a:bodyPr/>
            <a:lstStyle/>
            <a:p>
              <a:endParaRPr lang="en-US"/>
            </a:p>
          </p:txBody>
        </p:sp>
        <p:sp>
          <p:nvSpPr>
            <p:cNvPr id="5157" name="Line 225"/>
            <p:cNvSpPr>
              <a:spLocks noChangeShapeType="1"/>
            </p:cNvSpPr>
            <p:nvPr/>
          </p:nvSpPr>
          <p:spPr bwMode="auto">
            <a:xfrm>
              <a:off x="692" y="1971"/>
              <a:ext cx="4517" cy="0"/>
            </a:xfrm>
            <a:prstGeom prst="line">
              <a:avLst/>
            </a:prstGeom>
            <a:noFill/>
            <a:ln w="0">
              <a:solidFill>
                <a:srgbClr val="000000"/>
              </a:solidFill>
              <a:round/>
              <a:headEnd/>
              <a:tailEnd/>
            </a:ln>
          </p:spPr>
          <p:txBody>
            <a:bodyPr/>
            <a:lstStyle/>
            <a:p>
              <a:endParaRPr lang="en-US"/>
            </a:p>
          </p:txBody>
        </p:sp>
        <p:sp>
          <p:nvSpPr>
            <p:cNvPr id="5158" name="Line 226"/>
            <p:cNvSpPr>
              <a:spLocks noChangeShapeType="1"/>
            </p:cNvSpPr>
            <p:nvPr/>
          </p:nvSpPr>
          <p:spPr bwMode="auto">
            <a:xfrm>
              <a:off x="692" y="1753"/>
              <a:ext cx="4517" cy="0"/>
            </a:xfrm>
            <a:prstGeom prst="line">
              <a:avLst/>
            </a:prstGeom>
            <a:noFill/>
            <a:ln w="0">
              <a:solidFill>
                <a:srgbClr val="000000"/>
              </a:solidFill>
              <a:round/>
              <a:headEnd/>
              <a:tailEnd/>
            </a:ln>
          </p:spPr>
          <p:txBody>
            <a:bodyPr/>
            <a:lstStyle/>
            <a:p>
              <a:endParaRPr lang="en-US"/>
            </a:p>
          </p:txBody>
        </p:sp>
        <p:sp>
          <p:nvSpPr>
            <p:cNvPr id="5159" name="Rectangle 227"/>
            <p:cNvSpPr>
              <a:spLocks noChangeArrowheads="1"/>
            </p:cNvSpPr>
            <p:nvPr/>
          </p:nvSpPr>
          <p:spPr bwMode="auto">
            <a:xfrm>
              <a:off x="692" y="1753"/>
              <a:ext cx="4517" cy="2186"/>
            </a:xfrm>
            <a:prstGeom prst="rect">
              <a:avLst/>
            </a:prstGeom>
            <a:noFill/>
            <a:ln w="9525">
              <a:solidFill>
                <a:srgbClr val="FFFFFF"/>
              </a:solidFill>
              <a:miter lim="800000"/>
              <a:headEnd/>
              <a:tailEnd/>
            </a:ln>
          </p:spPr>
          <p:txBody>
            <a:bodyPr/>
            <a:lstStyle/>
            <a:p>
              <a:endParaRPr lang="en-US" sz="1800"/>
            </a:p>
          </p:txBody>
        </p:sp>
        <p:sp>
          <p:nvSpPr>
            <p:cNvPr id="5160" name="Rectangle 228"/>
            <p:cNvSpPr>
              <a:spLocks noChangeArrowheads="1"/>
            </p:cNvSpPr>
            <p:nvPr/>
          </p:nvSpPr>
          <p:spPr bwMode="auto">
            <a:xfrm>
              <a:off x="734" y="3921"/>
              <a:ext cx="66" cy="18"/>
            </a:xfrm>
            <a:prstGeom prst="rect">
              <a:avLst/>
            </a:prstGeom>
            <a:solidFill>
              <a:srgbClr val="3366FF"/>
            </a:solidFill>
            <a:ln w="9525">
              <a:solidFill>
                <a:srgbClr val="000000"/>
              </a:solidFill>
              <a:miter lim="800000"/>
              <a:headEnd/>
              <a:tailEnd/>
            </a:ln>
          </p:spPr>
          <p:txBody>
            <a:bodyPr/>
            <a:lstStyle/>
            <a:p>
              <a:endParaRPr lang="en-US" sz="1800"/>
            </a:p>
          </p:txBody>
        </p:sp>
        <p:sp>
          <p:nvSpPr>
            <p:cNvPr id="5161" name="Rectangle 229"/>
            <p:cNvSpPr>
              <a:spLocks noChangeArrowheads="1"/>
            </p:cNvSpPr>
            <p:nvPr/>
          </p:nvSpPr>
          <p:spPr bwMode="auto">
            <a:xfrm>
              <a:off x="890" y="3912"/>
              <a:ext cx="66" cy="27"/>
            </a:xfrm>
            <a:prstGeom prst="rect">
              <a:avLst/>
            </a:prstGeom>
            <a:solidFill>
              <a:srgbClr val="3366FF"/>
            </a:solidFill>
            <a:ln w="9525">
              <a:solidFill>
                <a:srgbClr val="000000"/>
              </a:solidFill>
              <a:miter lim="800000"/>
              <a:headEnd/>
              <a:tailEnd/>
            </a:ln>
          </p:spPr>
          <p:txBody>
            <a:bodyPr/>
            <a:lstStyle/>
            <a:p>
              <a:endParaRPr lang="en-US" sz="1800"/>
            </a:p>
          </p:txBody>
        </p:sp>
        <p:sp>
          <p:nvSpPr>
            <p:cNvPr id="5162" name="Rectangle 230"/>
            <p:cNvSpPr>
              <a:spLocks noChangeArrowheads="1"/>
            </p:cNvSpPr>
            <p:nvPr/>
          </p:nvSpPr>
          <p:spPr bwMode="auto">
            <a:xfrm>
              <a:off x="1046" y="3893"/>
              <a:ext cx="66" cy="46"/>
            </a:xfrm>
            <a:prstGeom prst="rect">
              <a:avLst/>
            </a:prstGeom>
            <a:solidFill>
              <a:srgbClr val="3366FF"/>
            </a:solidFill>
            <a:ln w="9525">
              <a:solidFill>
                <a:srgbClr val="000000"/>
              </a:solidFill>
              <a:miter lim="800000"/>
              <a:headEnd/>
              <a:tailEnd/>
            </a:ln>
          </p:spPr>
          <p:txBody>
            <a:bodyPr/>
            <a:lstStyle/>
            <a:p>
              <a:endParaRPr lang="en-US" sz="1800"/>
            </a:p>
          </p:txBody>
        </p:sp>
        <p:sp>
          <p:nvSpPr>
            <p:cNvPr id="5163" name="Rectangle 231"/>
            <p:cNvSpPr>
              <a:spLocks noChangeArrowheads="1"/>
            </p:cNvSpPr>
            <p:nvPr/>
          </p:nvSpPr>
          <p:spPr bwMode="auto">
            <a:xfrm>
              <a:off x="1202" y="3878"/>
              <a:ext cx="65" cy="61"/>
            </a:xfrm>
            <a:prstGeom prst="rect">
              <a:avLst/>
            </a:prstGeom>
            <a:solidFill>
              <a:srgbClr val="3366FF"/>
            </a:solidFill>
            <a:ln w="9525">
              <a:solidFill>
                <a:srgbClr val="000000"/>
              </a:solidFill>
              <a:miter lim="800000"/>
              <a:headEnd/>
              <a:tailEnd/>
            </a:ln>
          </p:spPr>
          <p:txBody>
            <a:bodyPr/>
            <a:lstStyle/>
            <a:p>
              <a:endParaRPr lang="en-US" sz="1800"/>
            </a:p>
          </p:txBody>
        </p:sp>
        <p:sp>
          <p:nvSpPr>
            <p:cNvPr id="5164" name="Rectangle 232"/>
            <p:cNvSpPr>
              <a:spLocks noChangeArrowheads="1"/>
            </p:cNvSpPr>
            <p:nvPr/>
          </p:nvSpPr>
          <p:spPr bwMode="auto">
            <a:xfrm>
              <a:off x="1357" y="3829"/>
              <a:ext cx="67" cy="110"/>
            </a:xfrm>
            <a:prstGeom prst="rect">
              <a:avLst/>
            </a:prstGeom>
            <a:solidFill>
              <a:srgbClr val="3366FF"/>
            </a:solidFill>
            <a:ln w="9525">
              <a:solidFill>
                <a:srgbClr val="000000"/>
              </a:solidFill>
              <a:miter lim="800000"/>
              <a:headEnd/>
              <a:tailEnd/>
            </a:ln>
          </p:spPr>
          <p:txBody>
            <a:bodyPr/>
            <a:lstStyle/>
            <a:p>
              <a:endParaRPr lang="en-US" sz="1800"/>
            </a:p>
          </p:txBody>
        </p:sp>
        <p:sp>
          <p:nvSpPr>
            <p:cNvPr id="5165" name="Rectangle 233"/>
            <p:cNvSpPr>
              <a:spLocks noChangeArrowheads="1"/>
            </p:cNvSpPr>
            <p:nvPr/>
          </p:nvSpPr>
          <p:spPr bwMode="auto">
            <a:xfrm>
              <a:off x="1514" y="3792"/>
              <a:ext cx="66" cy="147"/>
            </a:xfrm>
            <a:prstGeom prst="rect">
              <a:avLst/>
            </a:prstGeom>
            <a:solidFill>
              <a:srgbClr val="3366FF"/>
            </a:solidFill>
            <a:ln w="9525">
              <a:solidFill>
                <a:srgbClr val="000000"/>
              </a:solidFill>
              <a:miter lim="800000"/>
              <a:headEnd/>
              <a:tailEnd/>
            </a:ln>
          </p:spPr>
          <p:txBody>
            <a:bodyPr/>
            <a:lstStyle/>
            <a:p>
              <a:endParaRPr lang="en-US" sz="1800"/>
            </a:p>
          </p:txBody>
        </p:sp>
        <p:sp>
          <p:nvSpPr>
            <p:cNvPr id="5166" name="Rectangle 234"/>
            <p:cNvSpPr>
              <a:spLocks noChangeArrowheads="1"/>
            </p:cNvSpPr>
            <p:nvPr/>
          </p:nvSpPr>
          <p:spPr bwMode="auto">
            <a:xfrm>
              <a:off x="1670" y="3758"/>
              <a:ext cx="66" cy="181"/>
            </a:xfrm>
            <a:prstGeom prst="rect">
              <a:avLst/>
            </a:prstGeom>
            <a:solidFill>
              <a:srgbClr val="3366FF"/>
            </a:solidFill>
            <a:ln w="9525">
              <a:solidFill>
                <a:srgbClr val="000000"/>
              </a:solidFill>
              <a:miter lim="800000"/>
              <a:headEnd/>
              <a:tailEnd/>
            </a:ln>
          </p:spPr>
          <p:txBody>
            <a:bodyPr/>
            <a:lstStyle/>
            <a:p>
              <a:endParaRPr lang="en-US" sz="1800"/>
            </a:p>
          </p:txBody>
        </p:sp>
        <p:sp>
          <p:nvSpPr>
            <p:cNvPr id="5167" name="Rectangle 235"/>
            <p:cNvSpPr>
              <a:spLocks noChangeArrowheads="1"/>
            </p:cNvSpPr>
            <p:nvPr/>
          </p:nvSpPr>
          <p:spPr bwMode="auto">
            <a:xfrm>
              <a:off x="1826" y="3673"/>
              <a:ext cx="66" cy="266"/>
            </a:xfrm>
            <a:prstGeom prst="rect">
              <a:avLst/>
            </a:prstGeom>
            <a:solidFill>
              <a:srgbClr val="3366FF"/>
            </a:solidFill>
            <a:ln w="9525">
              <a:solidFill>
                <a:srgbClr val="000000"/>
              </a:solidFill>
              <a:miter lim="800000"/>
              <a:headEnd/>
              <a:tailEnd/>
            </a:ln>
          </p:spPr>
          <p:txBody>
            <a:bodyPr/>
            <a:lstStyle/>
            <a:p>
              <a:endParaRPr lang="en-US" sz="1800"/>
            </a:p>
          </p:txBody>
        </p:sp>
        <p:sp>
          <p:nvSpPr>
            <p:cNvPr id="5168" name="Rectangle 236"/>
            <p:cNvSpPr>
              <a:spLocks noChangeArrowheads="1"/>
            </p:cNvSpPr>
            <p:nvPr/>
          </p:nvSpPr>
          <p:spPr bwMode="auto">
            <a:xfrm>
              <a:off x="1981" y="3599"/>
              <a:ext cx="66" cy="340"/>
            </a:xfrm>
            <a:prstGeom prst="rect">
              <a:avLst/>
            </a:prstGeom>
            <a:solidFill>
              <a:srgbClr val="3366FF"/>
            </a:solidFill>
            <a:ln w="9525">
              <a:solidFill>
                <a:srgbClr val="000000"/>
              </a:solidFill>
              <a:miter lim="800000"/>
              <a:headEnd/>
              <a:tailEnd/>
            </a:ln>
          </p:spPr>
          <p:txBody>
            <a:bodyPr/>
            <a:lstStyle/>
            <a:p>
              <a:endParaRPr lang="en-US" sz="1800"/>
            </a:p>
          </p:txBody>
        </p:sp>
        <p:sp>
          <p:nvSpPr>
            <p:cNvPr id="5169" name="Rectangle 237"/>
            <p:cNvSpPr>
              <a:spLocks noChangeArrowheads="1"/>
            </p:cNvSpPr>
            <p:nvPr/>
          </p:nvSpPr>
          <p:spPr bwMode="auto">
            <a:xfrm>
              <a:off x="2137" y="3562"/>
              <a:ext cx="67" cy="377"/>
            </a:xfrm>
            <a:prstGeom prst="rect">
              <a:avLst/>
            </a:prstGeom>
            <a:solidFill>
              <a:srgbClr val="3366FF"/>
            </a:solidFill>
            <a:ln w="9525">
              <a:solidFill>
                <a:srgbClr val="000000"/>
              </a:solidFill>
              <a:miter lim="800000"/>
              <a:headEnd/>
              <a:tailEnd/>
            </a:ln>
          </p:spPr>
          <p:txBody>
            <a:bodyPr/>
            <a:lstStyle/>
            <a:p>
              <a:endParaRPr lang="en-US" sz="1800"/>
            </a:p>
          </p:txBody>
        </p:sp>
        <p:sp>
          <p:nvSpPr>
            <p:cNvPr id="5170" name="Rectangle 238"/>
            <p:cNvSpPr>
              <a:spLocks noChangeArrowheads="1"/>
            </p:cNvSpPr>
            <p:nvPr/>
          </p:nvSpPr>
          <p:spPr bwMode="auto">
            <a:xfrm>
              <a:off x="2294" y="3525"/>
              <a:ext cx="66" cy="414"/>
            </a:xfrm>
            <a:prstGeom prst="rect">
              <a:avLst/>
            </a:prstGeom>
            <a:solidFill>
              <a:srgbClr val="3366FF"/>
            </a:solidFill>
            <a:ln w="9525">
              <a:solidFill>
                <a:srgbClr val="000000"/>
              </a:solidFill>
              <a:miter lim="800000"/>
              <a:headEnd/>
              <a:tailEnd/>
            </a:ln>
          </p:spPr>
          <p:txBody>
            <a:bodyPr/>
            <a:lstStyle/>
            <a:p>
              <a:endParaRPr lang="en-US" sz="1800"/>
            </a:p>
          </p:txBody>
        </p:sp>
        <p:sp>
          <p:nvSpPr>
            <p:cNvPr id="5171" name="Rectangle 239"/>
            <p:cNvSpPr>
              <a:spLocks noChangeArrowheads="1"/>
            </p:cNvSpPr>
            <p:nvPr/>
          </p:nvSpPr>
          <p:spPr bwMode="auto">
            <a:xfrm>
              <a:off x="2450" y="3461"/>
              <a:ext cx="66" cy="478"/>
            </a:xfrm>
            <a:prstGeom prst="rect">
              <a:avLst/>
            </a:prstGeom>
            <a:solidFill>
              <a:srgbClr val="3366FF"/>
            </a:solidFill>
            <a:ln w="9525">
              <a:solidFill>
                <a:srgbClr val="000000"/>
              </a:solidFill>
              <a:miter lim="800000"/>
              <a:headEnd/>
              <a:tailEnd/>
            </a:ln>
          </p:spPr>
          <p:txBody>
            <a:bodyPr/>
            <a:lstStyle/>
            <a:p>
              <a:endParaRPr lang="en-US" sz="1800"/>
            </a:p>
          </p:txBody>
        </p:sp>
        <p:sp>
          <p:nvSpPr>
            <p:cNvPr id="5172" name="Rectangle 240"/>
            <p:cNvSpPr>
              <a:spLocks noChangeArrowheads="1"/>
            </p:cNvSpPr>
            <p:nvPr/>
          </p:nvSpPr>
          <p:spPr bwMode="auto">
            <a:xfrm>
              <a:off x="2606" y="3452"/>
              <a:ext cx="65" cy="487"/>
            </a:xfrm>
            <a:prstGeom prst="rect">
              <a:avLst/>
            </a:prstGeom>
            <a:solidFill>
              <a:srgbClr val="3366FF"/>
            </a:solidFill>
            <a:ln w="9525">
              <a:solidFill>
                <a:srgbClr val="000000"/>
              </a:solidFill>
              <a:miter lim="800000"/>
              <a:headEnd/>
              <a:tailEnd/>
            </a:ln>
          </p:spPr>
          <p:txBody>
            <a:bodyPr/>
            <a:lstStyle/>
            <a:p>
              <a:endParaRPr lang="en-US" sz="1800"/>
            </a:p>
          </p:txBody>
        </p:sp>
        <p:sp>
          <p:nvSpPr>
            <p:cNvPr id="5173" name="Rectangle 241"/>
            <p:cNvSpPr>
              <a:spLocks noChangeArrowheads="1"/>
            </p:cNvSpPr>
            <p:nvPr/>
          </p:nvSpPr>
          <p:spPr bwMode="auto">
            <a:xfrm>
              <a:off x="2761" y="3458"/>
              <a:ext cx="67" cy="481"/>
            </a:xfrm>
            <a:prstGeom prst="rect">
              <a:avLst/>
            </a:prstGeom>
            <a:solidFill>
              <a:srgbClr val="3366FF"/>
            </a:solidFill>
            <a:ln w="9525">
              <a:solidFill>
                <a:srgbClr val="000000"/>
              </a:solidFill>
              <a:miter lim="800000"/>
              <a:headEnd/>
              <a:tailEnd/>
            </a:ln>
          </p:spPr>
          <p:txBody>
            <a:bodyPr/>
            <a:lstStyle/>
            <a:p>
              <a:endParaRPr lang="en-US" sz="1800"/>
            </a:p>
          </p:txBody>
        </p:sp>
        <p:sp>
          <p:nvSpPr>
            <p:cNvPr id="5174" name="Rectangle 242"/>
            <p:cNvSpPr>
              <a:spLocks noChangeArrowheads="1"/>
            </p:cNvSpPr>
            <p:nvPr/>
          </p:nvSpPr>
          <p:spPr bwMode="auto">
            <a:xfrm>
              <a:off x="2918" y="3446"/>
              <a:ext cx="59" cy="493"/>
            </a:xfrm>
            <a:prstGeom prst="rect">
              <a:avLst/>
            </a:prstGeom>
            <a:solidFill>
              <a:srgbClr val="3366FF"/>
            </a:solidFill>
            <a:ln w="9525">
              <a:solidFill>
                <a:srgbClr val="000000"/>
              </a:solidFill>
              <a:miter lim="800000"/>
              <a:headEnd/>
              <a:tailEnd/>
            </a:ln>
          </p:spPr>
          <p:txBody>
            <a:bodyPr/>
            <a:lstStyle/>
            <a:p>
              <a:endParaRPr lang="en-US" sz="1800"/>
            </a:p>
          </p:txBody>
        </p:sp>
        <p:sp>
          <p:nvSpPr>
            <p:cNvPr id="5175" name="Rectangle 243"/>
            <p:cNvSpPr>
              <a:spLocks noChangeArrowheads="1"/>
            </p:cNvSpPr>
            <p:nvPr/>
          </p:nvSpPr>
          <p:spPr bwMode="auto">
            <a:xfrm>
              <a:off x="3067" y="3433"/>
              <a:ext cx="66" cy="506"/>
            </a:xfrm>
            <a:prstGeom prst="rect">
              <a:avLst/>
            </a:prstGeom>
            <a:solidFill>
              <a:srgbClr val="3366FF"/>
            </a:solidFill>
            <a:ln w="9525">
              <a:solidFill>
                <a:srgbClr val="000000"/>
              </a:solidFill>
              <a:miter lim="800000"/>
              <a:headEnd/>
              <a:tailEnd/>
            </a:ln>
          </p:spPr>
          <p:txBody>
            <a:bodyPr/>
            <a:lstStyle/>
            <a:p>
              <a:endParaRPr lang="en-US" sz="1800"/>
            </a:p>
          </p:txBody>
        </p:sp>
        <p:sp>
          <p:nvSpPr>
            <p:cNvPr id="5176" name="Rectangle 244"/>
            <p:cNvSpPr>
              <a:spLocks noChangeArrowheads="1"/>
            </p:cNvSpPr>
            <p:nvPr/>
          </p:nvSpPr>
          <p:spPr bwMode="auto">
            <a:xfrm>
              <a:off x="3224" y="3418"/>
              <a:ext cx="66" cy="521"/>
            </a:xfrm>
            <a:prstGeom prst="rect">
              <a:avLst/>
            </a:prstGeom>
            <a:solidFill>
              <a:srgbClr val="3366FF"/>
            </a:solidFill>
            <a:ln w="9525">
              <a:solidFill>
                <a:srgbClr val="000000"/>
              </a:solidFill>
              <a:miter lim="800000"/>
              <a:headEnd/>
              <a:tailEnd/>
            </a:ln>
          </p:spPr>
          <p:txBody>
            <a:bodyPr/>
            <a:lstStyle/>
            <a:p>
              <a:endParaRPr lang="en-US" sz="1800"/>
            </a:p>
          </p:txBody>
        </p:sp>
        <p:sp>
          <p:nvSpPr>
            <p:cNvPr id="5177" name="Rectangle 245"/>
            <p:cNvSpPr>
              <a:spLocks noChangeArrowheads="1"/>
            </p:cNvSpPr>
            <p:nvPr/>
          </p:nvSpPr>
          <p:spPr bwMode="auto">
            <a:xfrm>
              <a:off x="3380" y="3412"/>
              <a:ext cx="66" cy="527"/>
            </a:xfrm>
            <a:prstGeom prst="rect">
              <a:avLst/>
            </a:prstGeom>
            <a:solidFill>
              <a:srgbClr val="3366FF"/>
            </a:solidFill>
            <a:ln w="9525">
              <a:solidFill>
                <a:srgbClr val="000000"/>
              </a:solidFill>
              <a:miter lim="800000"/>
              <a:headEnd/>
              <a:tailEnd/>
            </a:ln>
          </p:spPr>
          <p:txBody>
            <a:bodyPr/>
            <a:lstStyle/>
            <a:p>
              <a:endParaRPr lang="en-US" sz="1800"/>
            </a:p>
          </p:txBody>
        </p:sp>
        <p:sp>
          <p:nvSpPr>
            <p:cNvPr id="5178" name="Rectangle 246"/>
            <p:cNvSpPr>
              <a:spLocks noChangeArrowheads="1"/>
            </p:cNvSpPr>
            <p:nvPr/>
          </p:nvSpPr>
          <p:spPr bwMode="auto">
            <a:xfrm>
              <a:off x="3536" y="3381"/>
              <a:ext cx="65" cy="558"/>
            </a:xfrm>
            <a:prstGeom prst="rect">
              <a:avLst/>
            </a:prstGeom>
            <a:solidFill>
              <a:srgbClr val="3366FF"/>
            </a:solidFill>
            <a:ln w="9525">
              <a:solidFill>
                <a:srgbClr val="000000"/>
              </a:solidFill>
              <a:miter lim="800000"/>
              <a:headEnd/>
              <a:tailEnd/>
            </a:ln>
          </p:spPr>
          <p:txBody>
            <a:bodyPr/>
            <a:lstStyle/>
            <a:p>
              <a:endParaRPr lang="en-US" sz="1800"/>
            </a:p>
          </p:txBody>
        </p:sp>
        <p:sp>
          <p:nvSpPr>
            <p:cNvPr id="5179" name="Rectangle 247"/>
            <p:cNvSpPr>
              <a:spLocks noChangeArrowheads="1"/>
            </p:cNvSpPr>
            <p:nvPr/>
          </p:nvSpPr>
          <p:spPr bwMode="auto">
            <a:xfrm>
              <a:off x="3691" y="3387"/>
              <a:ext cx="66" cy="552"/>
            </a:xfrm>
            <a:prstGeom prst="rect">
              <a:avLst/>
            </a:prstGeom>
            <a:solidFill>
              <a:srgbClr val="3366FF"/>
            </a:solidFill>
            <a:ln w="9525">
              <a:solidFill>
                <a:srgbClr val="000000"/>
              </a:solidFill>
              <a:miter lim="800000"/>
              <a:headEnd/>
              <a:tailEnd/>
            </a:ln>
          </p:spPr>
          <p:txBody>
            <a:bodyPr/>
            <a:lstStyle/>
            <a:p>
              <a:endParaRPr lang="en-US" sz="1800"/>
            </a:p>
          </p:txBody>
        </p:sp>
        <p:sp>
          <p:nvSpPr>
            <p:cNvPr id="5180" name="Rectangle 248"/>
            <p:cNvSpPr>
              <a:spLocks noChangeArrowheads="1"/>
            </p:cNvSpPr>
            <p:nvPr/>
          </p:nvSpPr>
          <p:spPr bwMode="auto">
            <a:xfrm>
              <a:off x="3847" y="3412"/>
              <a:ext cx="67" cy="527"/>
            </a:xfrm>
            <a:prstGeom prst="rect">
              <a:avLst/>
            </a:prstGeom>
            <a:solidFill>
              <a:srgbClr val="3366FF"/>
            </a:solidFill>
            <a:ln w="9525">
              <a:solidFill>
                <a:srgbClr val="000000"/>
              </a:solidFill>
              <a:miter lim="800000"/>
              <a:headEnd/>
              <a:tailEnd/>
            </a:ln>
          </p:spPr>
          <p:txBody>
            <a:bodyPr/>
            <a:lstStyle/>
            <a:p>
              <a:endParaRPr lang="en-US" sz="1800"/>
            </a:p>
          </p:txBody>
        </p:sp>
        <p:sp>
          <p:nvSpPr>
            <p:cNvPr id="5181" name="Rectangle 249"/>
            <p:cNvSpPr>
              <a:spLocks noChangeArrowheads="1"/>
            </p:cNvSpPr>
            <p:nvPr/>
          </p:nvSpPr>
          <p:spPr bwMode="auto">
            <a:xfrm>
              <a:off x="4004" y="3458"/>
              <a:ext cx="66" cy="481"/>
            </a:xfrm>
            <a:prstGeom prst="rect">
              <a:avLst/>
            </a:prstGeom>
            <a:solidFill>
              <a:srgbClr val="3366FF"/>
            </a:solidFill>
            <a:ln w="9525">
              <a:solidFill>
                <a:srgbClr val="000000"/>
              </a:solidFill>
              <a:miter lim="800000"/>
              <a:headEnd/>
              <a:tailEnd/>
            </a:ln>
          </p:spPr>
          <p:txBody>
            <a:bodyPr/>
            <a:lstStyle/>
            <a:p>
              <a:endParaRPr lang="en-US" sz="1800"/>
            </a:p>
          </p:txBody>
        </p:sp>
        <p:sp>
          <p:nvSpPr>
            <p:cNvPr id="5182" name="Rectangle 250"/>
            <p:cNvSpPr>
              <a:spLocks noChangeArrowheads="1"/>
            </p:cNvSpPr>
            <p:nvPr/>
          </p:nvSpPr>
          <p:spPr bwMode="auto">
            <a:xfrm>
              <a:off x="4160" y="3436"/>
              <a:ext cx="66" cy="503"/>
            </a:xfrm>
            <a:prstGeom prst="rect">
              <a:avLst/>
            </a:prstGeom>
            <a:solidFill>
              <a:srgbClr val="3366FF"/>
            </a:solidFill>
            <a:ln w="9525">
              <a:solidFill>
                <a:srgbClr val="000000"/>
              </a:solidFill>
              <a:miter lim="800000"/>
              <a:headEnd/>
              <a:tailEnd/>
            </a:ln>
          </p:spPr>
          <p:txBody>
            <a:bodyPr/>
            <a:lstStyle/>
            <a:p>
              <a:endParaRPr lang="en-US" sz="1800"/>
            </a:p>
          </p:txBody>
        </p:sp>
        <p:sp>
          <p:nvSpPr>
            <p:cNvPr id="5183" name="Rectangle 251"/>
            <p:cNvSpPr>
              <a:spLocks noChangeArrowheads="1"/>
            </p:cNvSpPr>
            <p:nvPr/>
          </p:nvSpPr>
          <p:spPr bwMode="auto">
            <a:xfrm>
              <a:off x="4315" y="3446"/>
              <a:ext cx="66" cy="493"/>
            </a:xfrm>
            <a:prstGeom prst="rect">
              <a:avLst/>
            </a:prstGeom>
            <a:solidFill>
              <a:srgbClr val="3366FF"/>
            </a:solidFill>
            <a:ln w="9525">
              <a:solidFill>
                <a:srgbClr val="000000"/>
              </a:solidFill>
              <a:miter lim="800000"/>
              <a:headEnd/>
              <a:tailEnd/>
            </a:ln>
          </p:spPr>
          <p:txBody>
            <a:bodyPr/>
            <a:lstStyle/>
            <a:p>
              <a:endParaRPr lang="en-US" sz="1800"/>
            </a:p>
          </p:txBody>
        </p:sp>
        <p:sp>
          <p:nvSpPr>
            <p:cNvPr id="5184" name="Rectangle 252"/>
            <p:cNvSpPr>
              <a:spLocks noChangeArrowheads="1"/>
            </p:cNvSpPr>
            <p:nvPr/>
          </p:nvSpPr>
          <p:spPr bwMode="auto">
            <a:xfrm>
              <a:off x="4471" y="3479"/>
              <a:ext cx="66" cy="460"/>
            </a:xfrm>
            <a:prstGeom prst="rect">
              <a:avLst/>
            </a:prstGeom>
            <a:solidFill>
              <a:srgbClr val="3366FF"/>
            </a:solidFill>
            <a:ln w="9525">
              <a:solidFill>
                <a:srgbClr val="000000"/>
              </a:solidFill>
              <a:miter lim="800000"/>
              <a:headEnd/>
              <a:tailEnd/>
            </a:ln>
          </p:spPr>
          <p:txBody>
            <a:bodyPr/>
            <a:lstStyle/>
            <a:p>
              <a:endParaRPr lang="en-US" sz="1800"/>
            </a:p>
          </p:txBody>
        </p:sp>
        <p:sp>
          <p:nvSpPr>
            <p:cNvPr id="5185" name="Rectangle 253"/>
            <p:cNvSpPr>
              <a:spLocks noChangeArrowheads="1"/>
            </p:cNvSpPr>
            <p:nvPr/>
          </p:nvSpPr>
          <p:spPr bwMode="auto">
            <a:xfrm>
              <a:off x="4627" y="3455"/>
              <a:ext cx="67" cy="484"/>
            </a:xfrm>
            <a:prstGeom prst="rect">
              <a:avLst/>
            </a:prstGeom>
            <a:solidFill>
              <a:srgbClr val="3366FF"/>
            </a:solidFill>
            <a:ln w="9525">
              <a:solidFill>
                <a:srgbClr val="000000"/>
              </a:solidFill>
              <a:miter lim="800000"/>
              <a:headEnd/>
              <a:tailEnd/>
            </a:ln>
          </p:spPr>
          <p:txBody>
            <a:bodyPr/>
            <a:lstStyle/>
            <a:p>
              <a:endParaRPr lang="en-US" sz="1800"/>
            </a:p>
          </p:txBody>
        </p:sp>
        <p:sp>
          <p:nvSpPr>
            <p:cNvPr id="5186" name="Rectangle 254"/>
            <p:cNvSpPr>
              <a:spLocks noChangeArrowheads="1"/>
            </p:cNvSpPr>
            <p:nvPr/>
          </p:nvSpPr>
          <p:spPr bwMode="auto">
            <a:xfrm>
              <a:off x="4784" y="3473"/>
              <a:ext cx="66" cy="466"/>
            </a:xfrm>
            <a:prstGeom prst="rect">
              <a:avLst/>
            </a:prstGeom>
            <a:solidFill>
              <a:srgbClr val="3366FF"/>
            </a:solidFill>
            <a:ln w="9525">
              <a:solidFill>
                <a:srgbClr val="000000"/>
              </a:solidFill>
              <a:miter lim="800000"/>
              <a:headEnd/>
              <a:tailEnd/>
            </a:ln>
          </p:spPr>
          <p:txBody>
            <a:bodyPr/>
            <a:lstStyle/>
            <a:p>
              <a:endParaRPr lang="en-US" sz="1800"/>
            </a:p>
          </p:txBody>
        </p:sp>
        <p:sp>
          <p:nvSpPr>
            <p:cNvPr id="5187" name="Rectangle 255"/>
            <p:cNvSpPr>
              <a:spLocks noChangeArrowheads="1"/>
            </p:cNvSpPr>
            <p:nvPr/>
          </p:nvSpPr>
          <p:spPr bwMode="auto">
            <a:xfrm>
              <a:off x="4940" y="3479"/>
              <a:ext cx="65" cy="460"/>
            </a:xfrm>
            <a:prstGeom prst="rect">
              <a:avLst/>
            </a:prstGeom>
            <a:solidFill>
              <a:srgbClr val="3366FF"/>
            </a:solidFill>
            <a:ln w="9525">
              <a:solidFill>
                <a:srgbClr val="000000"/>
              </a:solidFill>
              <a:miter lim="800000"/>
              <a:headEnd/>
              <a:tailEnd/>
            </a:ln>
          </p:spPr>
          <p:txBody>
            <a:bodyPr/>
            <a:lstStyle/>
            <a:p>
              <a:endParaRPr lang="en-US" sz="1800"/>
            </a:p>
          </p:txBody>
        </p:sp>
        <p:sp>
          <p:nvSpPr>
            <p:cNvPr id="5188" name="Rectangle 256"/>
            <p:cNvSpPr>
              <a:spLocks noChangeArrowheads="1"/>
            </p:cNvSpPr>
            <p:nvPr/>
          </p:nvSpPr>
          <p:spPr bwMode="auto">
            <a:xfrm>
              <a:off x="5095" y="3479"/>
              <a:ext cx="66" cy="460"/>
            </a:xfrm>
            <a:prstGeom prst="rect">
              <a:avLst/>
            </a:prstGeom>
            <a:solidFill>
              <a:srgbClr val="3366FF"/>
            </a:solidFill>
            <a:ln w="9525">
              <a:solidFill>
                <a:srgbClr val="000000"/>
              </a:solidFill>
              <a:miter lim="800000"/>
              <a:headEnd/>
              <a:tailEnd/>
            </a:ln>
          </p:spPr>
          <p:txBody>
            <a:bodyPr/>
            <a:lstStyle/>
            <a:p>
              <a:endParaRPr lang="en-US" sz="1800"/>
            </a:p>
          </p:txBody>
        </p:sp>
        <p:sp>
          <p:nvSpPr>
            <p:cNvPr id="5189" name="Rectangle 257"/>
            <p:cNvSpPr>
              <a:spLocks noChangeArrowheads="1"/>
            </p:cNvSpPr>
            <p:nvPr/>
          </p:nvSpPr>
          <p:spPr bwMode="auto">
            <a:xfrm>
              <a:off x="734" y="3887"/>
              <a:ext cx="66" cy="34"/>
            </a:xfrm>
            <a:prstGeom prst="rect">
              <a:avLst/>
            </a:prstGeom>
            <a:solidFill>
              <a:srgbClr val="008000"/>
            </a:solidFill>
            <a:ln w="9525">
              <a:solidFill>
                <a:srgbClr val="000000"/>
              </a:solidFill>
              <a:miter lim="800000"/>
              <a:headEnd/>
              <a:tailEnd/>
            </a:ln>
          </p:spPr>
          <p:txBody>
            <a:bodyPr/>
            <a:lstStyle/>
            <a:p>
              <a:endParaRPr lang="en-US" sz="1800"/>
            </a:p>
          </p:txBody>
        </p:sp>
        <p:sp>
          <p:nvSpPr>
            <p:cNvPr id="5190" name="Rectangle 258"/>
            <p:cNvSpPr>
              <a:spLocks noChangeArrowheads="1"/>
            </p:cNvSpPr>
            <p:nvPr/>
          </p:nvSpPr>
          <p:spPr bwMode="auto">
            <a:xfrm>
              <a:off x="890" y="3875"/>
              <a:ext cx="66" cy="37"/>
            </a:xfrm>
            <a:prstGeom prst="rect">
              <a:avLst/>
            </a:prstGeom>
            <a:solidFill>
              <a:srgbClr val="008000"/>
            </a:solidFill>
            <a:ln w="9525">
              <a:solidFill>
                <a:srgbClr val="000000"/>
              </a:solidFill>
              <a:miter lim="800000"/>
              <a:headEnd/>
              <a:tailEnd/>
            </a:ln>
          </p:spPr>
          <p:txBody>
            <a:bodyPr/>
            <a:lstStyle/>
            <a:p>
              <a:endParaRPr lang="en-US" sz="1800"/>
            </a:p>
          </p:txBody>
        </p:sp>
        <p:sp>
          <p:nvSpPr>
            <p:cNvPr id="5191" name="Rectangle 259"/>
            <p:cNvSpPr>
              <a:spLocks noChangeArrowheads="1"/>
            </p:cNvSpPr>
            <p:nvPr/>
          </p:nvSpPr>
          <p:spPr bwMode="auto">
            <a:xfrm>
              <a:off x="1046" y="3853"/>
              <a:ext cx="66" cy="40"/>
            </a:xfrm>
            <a:prstGeom prst="rect">
              <a:avLst/>
            </a:prstGeom>
            <a:solidFill>
              <a:srgbClr val="008000"/>
            </a:solidFill>
            <a:ln w="9525">
              <a:solidFill>
                <a:srgbClr val="000000"/>
              </a:solidFill>
              <a:miter lim="800000"/>
              <a:headEnd/>
              <a:tailEnd/>
            </a:ln>
          </p:spPr>
          <p:txBody>
            <a:bodyPr/>
            <a:lstStyle/>
            <a:p>
              <a:endParaRPr lang="en-US" sz="1800"/>
            </a:p>
          </p:txBody>
        </p:sp>
        <p:sp>
          <p:nvSpPr>
            <p:cNvPr id="5192" name="Rectangle 260"/>
            <p:cNvSpPr>
              <a:spLocks noChangeArrowheads="1"/>
            </p:cNvSpPr>
            <p:nvPr/>
          </p:nvSpPr>
          <p:spPr bwMode="auto">
            <a:xfrm>
              <a:off x="1202" y="3838"/>
              <a:ext cx="65" cy="40"/>
            </a:xfrm>
            <a:prstGeom prst="rect">
              <a:avLst/>
            </a:prstGeom>
            <a:solidFill>
              <a:srgbClr val="008000"/>
            </a:solidFill>
            <a:ln w="9525">
              <a:solidFill>
                <a:srgbClr val="000000"/>
              </a:solidFill>
              <a:miter lim="800000"/>
              <a:headEnd/>
              <a:tailEnd/>
            </a:ln>
          </p:spPr>
          <p:txBody>
            <a:bodyPr/>
            <a:lstStyle/>
            <a:p>
              <a:endParaRPr lang="en-US" sz="1800"/>
            </a:p>
          </p:txBody>
        </p:sp>
        <p:sp>
          <p:nvSpPr>
            <p:cNvPr id="5193" name="Rectangle 261"/>
            <p:cNvSpPr>
              <a:spLocks noChangeArrowheads="1"/>
            </p:cNvSpPr>
            <p:nvPr/>
          </p:nvSpPr>
          <p:spPr bwMode="auto">
            <a:xfrm>
              <a:off x="1357" y="3786"/>
              <a:ext cx="67" cy="43"/>
            </a:xfrm>
            <a:prstGeom prst="rect">
              <a:avLst/>
            </a:prstGeom>
            <a:solidFill>
              <a:srgbClr val="008000"/>
            </a:solidFill>
            <a:ln w="9525">
              <a:solidFill>
                <a:srgbClr val="000000"/>
              </a:solidFill>
              <a:miter lim="800000"/>
              <a:headEnd/>
              <a:tailEnd/>
            </a:ln>
          </p:spPr>
          <p:txBody>
            <a:bodyPr/>
            <a:lstStyle/>
            <a:p>
              <a:endParaRPr lang="en-US" sz="1800"/>
            </a:p>
          </p:txBody>
        </p:sp>
        <p:sp>
          <p:nvSpPr>
            <p:cNvPr id="5194" name="Rectangle 262"/>
            <p:cNvSpPr>
              <a:spLocks noChangeArrowheads="1"/>
            </p:cNvSpPr>
            <p:nvPr/>
          </p:nvSpPr>
          <p:spPr bwMode="auto">
            <a:xfrm>
              <a:off x="1514" y="3752"/>
              <a:ext cx="66" cy="40"/>
            </a:xfrm>
            <a:prstGeom prst="rect">
              <a:avLst/>
            </a:prstGeom>
            <a:solidFill>
              <a:srgbClr val="008000"/>
            </a:solidFill>
            <a:ln w="9525">
              <a:solidFill>
                <a:srgbClr val="000000"/>
              </a:solidFill>
              <a:miter lim="800000"/>
              <a:headEnd/>
              <a:tailEnd/>
            </a:ln>
          </p:spPr>
          <p:txBody>
            <a:bodyPr/>
            <a:lstStyle/>
            <a:p>
              <a:endParaRPr lang="en-US" sz="1800"/>
            </a:p>
          </p:txBody>
        </p:sp>
        <p:sp>
          <p:nvSpPr>
            <p:cNvPr id="5195" name="Rectangle 263"/>
            <p:cNvSpPr>
              <a:spLocks noChangeArrowheads="1"/>
            </p:cNvSpPr>
            <p:nvPr/>
          </p:nvSpPr>
          <p:spPr bwMode="auto">
            <a:xfrm>
              <a:off x="1670" y="3728"/>
              <a:ext cx="66" cy="30"/>
            </a:xfrm>
            <a:prstGeom prst="rect">
              <a:avLst/>
            </a:prstGeom>
            <a:solidFill>
              <a:srgbClr val="008000"/>
            </a:solidFill>
            <a:ln w="9525">
              <a:solidFill>
                <a:srgbClr val="000000"/>
              </a:solidFill>
              <a:miter lim="800000"/>
              <a:headEnd/>
              <a:tailEnd/>
            </a:ln>
          </p:spPr>
          <p:txBody>
            <a:bodyPr/>
            <a:lstStyle/>
            <a:p>
              <a:endParaRPr lang="en-US" sz="1800"/>
            </a:p>
          </p:txBody>
        </p:sp>
        <p:sp>
          <p:nvSpPr>
            <p:cNvPr id="5196" name="Rectangle 264"/>
            <p:cNvSpPr>
              <a:spLocks noChangeArrowheads="1"/>
            </p:cNvSpPr>
            <p:nvPr/>
          </p:nvSpPr>
          <p:spPr bwMode="auto">
            <a:xfrm>
              <a:off x="1826" y="3642"/>
              <a:ext cx="66" cy="31"/>
            </a:xfrm>
            <a:prstGeom prst="rect">
              <a:avLst/>
            </a:prstGeom>
            <a:solidFill>
              <a:srgbClr val="008000"/>
            </a:solidFill>
            <a:ln w="9525">
              <a:solidFill>
                <a:srgbClr val="000000"/>
              </a:solidFill>
              <a:miter lim="800000"/>
              <a:headEnd/>
              <a:tailEnd/>
            </a:ln>
          </p:spPr>
          <p:txBody>
            <a:bodyPr/>
            <a:lstStyle/>
            <a:p>
              <a:endParaRPr lang="en-US" sz="1800"/>
            </a:p>
          </p:txBody>
        </p:sp>
        <p:sp>
          <p:nvSpPr>
            <p:cNvPr id="5197" name="Rectangle 265"/>
            <p:cNvSpPr>
              <a:spLocks noChangeArrowheads="1"/>
            </p:cNvSpPr>
            <p:nvPr/>
          </p:nvSpPr>
          <p:spPr bwMode="auto">
            <a:xfrm>
              <a:off x="1981" y="3578"/>
              <a:ext cx="66" cy="21"/>
            </a:xfrm>
            <a:prstGeom prst="rect">
              <a:avLst/>
            </a:prstGeom>
            <a:solidFill>
              <a:srgbClr val="008000"/>
            </a:solidFill>
            <a:ln w="9525">
              <a:solidFill>
                <a:srgbClr val="000000"/>
              </a:solidFill>
              <a:miter lim="800000"/>
              <a:headEnd/>
              <a:tailEnd/>
            </a:ln>
          </p:spPr>
          <p:txBody>
            <a:bodyPr/>
            <a:lstStyle/>
            <a:p>
              <a:endParaRPr lang="en-US" sz="1800"/>
            </a:p>
          </p:txBody>
        </p:sp>
        <p:sp>
          <p:nvSpPr>
            <p:cNvPr id="5198" name="Rectangle 266"/>
            <p:cNvSpPr>
              <a:spLocks noChangeArrowheads="1"/>
            </p:cNvSpPr>
            <p:nvPr/>
          </p:nvSpPr>
          <p:spPr bwMode="auto">
            <a:xfrm>
              <a:off x="2137" y="3507"/>
              <a:ext cx="67" cy="55"/>
            </a:xfrm>
            <a:prstGeom prst="rect">
              <a:avLst/>
            </a:prstGeom>
            <a:solidFill>
              <a:srgbClr val="008000"/>
            </a:solidFill>
            <a:ln w="9525">
              <a:solidFill>
                <a:srgbClr val="000000"/>
              </a:solidFill>
              <a:miter lim="800000"/>
              <a:headEnd/>
              <a:tailEnd/>
            </a:ln>
          </p:spPr>
          <p:txBody>
            <a:bodyPr/>
            <a:lstStyle/>
            <a:p>
              <a:endParaRPr lang="en-US" sz="1800"/>
            </a:p>
          </p:txBody>
        </p:sp>
        <p:sp>
          <p:nvSpPr>
            <p:cNvPr id="5199" name="Rectangle 267"/>
            <p:cNvSpPr>
              <a:spLocks noChangeArrowheads="1"/>
            </p:cNvSpPr>
            <p:nvPr/>
          </p:nvSpPr>
          <p:spPr bwMode="auto">
            <a:xfrm>
              <a:off x="2294" y="3473"/>
              <a:ext cx="66" cy="52"/>
            </a:xfrm>
            <a:prstGeom prst="rect">
              <a:avLst/>
            </a:prstGeom>
            <a:solidFill>
              <a:srgbClr val="008000"/>
            </a:solidFill>
            <a:ln w="9525">
              <a:solidFill>
                <a:srgbClr val="000000"/>
              </a:solidFill>
              <a:miter lim="800000"/>
              <a:headEnd/>
              <a:tailEnd/>
            </a:ln>
          </p:spPr>
          <p:txBody>
            <a:bodyPr/>
            <a:lstStyle/>
            <a:p>
              <a:endParaRPr lang="en-US" sz="1800"/>
            </a:p>
          </p:txBody>
        </p:sp>
        <p:sp>
          <p:nvSpPr>
            <p:cNvPr id="5200" name="Rectangle 268"/>
            <p:cNvSpPr>
              <a:spLocks noChangeArrowheads="1"/>
            </p:cNvSpPr>
            <p:nvPr/>
          </p:nvSpPr>
          <p:spPr bwMode="auto">
            <a:xfrm>
              <a:off x="2450" y="3397"/>
              <a:ext cx="66" cy="64"/>
            </a:xfrm>
            <a:prstGeom prst="rect">
              <a:avLst/>
            </a:prstGeom>
            <a:solidFill>
              <a:srgbClr val="008000"/>
            </a:solidFill>
            <a:ln w="9525">
              <a:solidFill>
                <a:srgbClr val="000000"/>
              </a:solidFill>
              <a:miter lim="800000"/>
              <a:headEnd/>
              <a:tailEnd/>
            </a:ln>
          </p:spPr>
          <p:txBody>
            <a:bodyPr/>
            <a:lstStyle/>
            <a:p>
              <a:endParaRPr lang="en-US" sz="1800"/>
            </a:p>
          </p:txBody>
        </p:sp>
        <p:sp>
          <p:nvSpPr>
            <p:cNvPr id="5201" name="Rectangle 269"/>
            <p:cNvSpPr>
              <a:spLocks noChangeArrowheads="1"/>
            </p:cNvSpPr>
            <p:nvPr/>
          </p:nvSpPr>
          <p:spPr bwMode="auto">
            <a:xfrm>
              <a:off x="2606" y="3369"/>
              <a:ext cx="65" cy="83"/>
            </a:xfrm>
            <a:prstGeom prst="rect">
              <a:avLst/>
            </a:prstGeom>
            <a:solidFill>
              <a:srgbClr val="008000"/>
            </a:solidFill>
            <a:ln w="9525">
              <a:solidFill>
                <a:srgbClr val="000000"/>
              </a:solidFill>
              <a:miter lim="800000"/>
              <a:headEnd/>
              <a:tailEnd/>
            </a:ln>
          </p:spPr>
          <p:txBody>
            <a:bodyPr/>
            <a:lstStyle/>
            <a:p>
              <a:endParaRPr lang="en-US" sz="1800"/>
            </a:p>
          </p:txBody>
        </p:sp>
        <p:sp>
          <p:nvSpPr>
            <p:cNvPr id="5202" name="Rectangle 270"/>
            <p:cNvSpPr>
              <a:spLocks noChangeArrowheads="1"/>
            </p:cNvSpPr>
            <p:nvPr/>
          </p:nvSpPr>
          <p:spPr bwMode="auto">
            <a:xfrm>
              <a:off x="2761" y="3351"/>
              <a:ext cx="67" cy="107"/>
            </a:xfrm>
            <a:prstGeom prst="rect">
              <a:avLst/>
            </a:prstGeom>
            <a:solidFill>
              <a:srgbClr val="008000"/>
            </a:solidFill>
            <a:ln w="9525">
              <a:solidFill>
                <a:srgbClr val="000000"/>
              </a:solidFill>
              <a:miter lim="800000"/>
              <a:headEnd/>
              <a:tailEnd/>
            </a:ln>
          </p:spPr>
          <p:txBody>
            <a:bodyPr/>
            <a:lstStyle/>
            <a:p>
              <a:endParaRPr lang="en-US" sz="1800"/>
            </a:p>
          </p:txBody>
        </p:sp>
        <p:sp>
          <p:nvSpPr>
            <p:cNvPr id="5203" name="Rectangle 271"/>
            <p:cNvSpPr>
              <a:spLocks noChangeArrowheads="1"/>
            </p:cNvSpPr>
            <p:nvPr/>
          </p:nvSpPr>
          <p:spPr bwMode="auto">
            <a:xfrm>
              <a:off x="2918" y="3305"/>
              <a:ext cx="59" cy="141"/>
            </a:xfrm>
            <a:prstGeom prst="rect">
              <a:avLst/>
            </a:prstGeom>
            <a:solidFill>
              <a:srgbClr val="008000"/>
            </a:solidFill>
            <a:ln w="9525">
              <a:solidFill>
                <a:srgbClr val="000000"/>
              </a:solidFill>
              <a:miter lim="800000"/>
              <a:headEnd/>
              <a:tailEnd/>
            </a:ln>
          </p:spPr>
          <p:txBody>
            <a:bodyPr/>
            <a:lstStyle/>
            <a:p>
              <a:endParaRPr lang="en-US" sz="1800"/>
            </a:p>
          </p:txBody>
        </p:sp>
        <p:sp>
          <p:nvSpPr>
            <p:cNvPr id="5204" name="Rectangle 272"/>
            <p:cNvSpPr>
              <a:spLocks noChangeArrowheads="1"/>
            </p:cNvSpPr>
            <p:nvPr/>
          </p:nvSpPr>
          <p:spPr bwMode="auto">
            <a:xfrm>
              <a:off x="3067" y="3274"/>
              <a:ext cx="66" cy="159"/>
            </a:xfrm>
            <a:prstGeom prst="rect">
              <a:avLst/>
            </a:prstGeom>
            <a:solidFill>
              <a:srgbClr val="008000"/>
            </a:solidFill>
            <a:ln w="9525">
              <a:solidFill>
                <a:srgbClr val="000000"/>
              </a:solidFill>
              <a:miter lim="800000"/>
              <a:headEnd/>
              <a:tailEnd/>
            </a:ln>
          </p:spPr>
          <p:txBody>
            <a:bodyPr/>
            <a:lstStyle/>
            <a:p>
              <a:endParaRPr lang="en-US" sz="1800"/>
            </a:p>
          </p:txBody>
        </p:sp>
        <p:sp>
          <p:nvSpPr>
            <p:cNvPr id="5205" name="Rectangle 273"/>
            <p:cNvSpPr>
              <a:spLocks noChangeArrowheads="1"/>
            </p:cNvSpPr>
            <p:nvPr/>
          </p:nvSpPr>
          <p:spPr bwMode="auto">
            <a:xfrm>
              <a:off x="3224" y="3253"/>
              <a:ext cx="66" cy="165"/>
            </a:xfrm>
            <a:prstGeom prst="rect">
              <a:avLst/>
            </a:prstGeom>
            <a:solidFill>
              <a:srgbClr val="008000"/>
            </a:solidFill>
            <a:ln w="9525">
              <a:solidFill>
                <a:srgbClr val="000000"/>
              </a:solidFill>
              <a:miter lim="800000"/>
              <a:headEnd/>
              <a:tailEnd/>
            </a:ln>
          </p:spPr>
          <p:txBody>
            <a:bodyPr/>
            <a:lstStyle/>
            <a:p>
              <a:endParaRPr lang="en-US" sz="1800"/>
            </a:p>
          </p:txBody>
        </p:sp>
        <p:sp>
          <p:nvSpPr>
            <p:cNvPr id="5206" name="Rectangle 274"/>
            <p:cNvSpPr>
              <a:spLocks noChangeArrowheads="1"/>
            </p:cNvSpPr>
            <p:nvPr/>
          </p:nvSpPr>
          <p:spPr bwMode="auto">
            <a:xfrm>
              <a:off x="3380" y="3240"/>
              <a:ext cx="66" cy="172"/>
            </a:xfrm>
            <a:prstGeom prst="rect">
              <a:avLst/>
            </a:prstGeom>
            <a:solidFill>
              <a:srgbClr val="008000"/>
            </a:solidFill>
            <a:ln w="9525">
              <a:solidFill>
                <a:srgbClr val="000000"/>
              </a:solidFill>
              <a:miter lim="800000"/>
              <a:headEnd/>
              <a:tailEnd/>
            </a:ln>
          </p:spPr>
          <p:txBody>
            <a:bodyPr/>
            <a:lstStyle/>
            <a:p>
              <a:endParaRPr lang="en-US" sz="1800"/>
            </a:p>
          </p:txBody>
        </p:sp>
        <p:sp>
          <p:nvSpPr>
            <p:cNvPr id="5207" name="Rectangle 275"/>
            <p:cNvSpPr>
              <a:spLocks noChangeArrowheads="1"/>
            </p:cNvSpPr>
            <p:nvPr/>
          </p:nvSpPr>
          <p:spPr bwMode="auto">
            <a:xfrm>
              <a:off x="3536" y="3185"/>
              <a:ext cx="65" cy="196"/>
            </a:xfrm>
            <a:prstGeom prst="rect">
              <a:avLst/>
            </a:prstGeom>
            <a:solidFill>
              <a:srgbClr val="008000"/>
            </a:solidFill>
            <a:ln w="9525">
              <a:solidFill>
                <a:srgbClr val="000000"/>
              </a:solidFill>
              <a:miter lim="800000"/>
              <a:headEnd/>
              <a:tailEnd/>
            </a:ln>
          </p:spPr>
          <p:txBody>
            <a:bodyPr/>
            <a:lstStyle/>
            <a:p>
              <a:endParaRPr lang="en-US" sz="1800"/>
            </a:p>
          </p:txBody>
        </p:sp>
        <p:sp>
          <p:nvSpPr>
            <p:cNvPr id="5208" name="Rectangle 276"/>
            <p:cNvSpPr>
              <a:spLocks noChangeArrowheads="1"/>
            </p:cNvSpPr>
            <p:nvPr/>
          </p:nvSpPr>
          <p:spPr bwMode="auto">
            <a:xfrm>
              <a:off x="3691" y="3188"/>
              <a:ext cx="66" cy="199"/>
            </a:xfrm>
            <a:prstGeom prst="rect">
              <a:avLst/>
            </a:prstGeom>
            <a:solidFill>
              <a:srgbClr val="008000"/>
            </a:solidFill>
            <a:ln w="9525">
              <a:solidFill>
                <a:srgbClr val="000000"/>
              </a:solidFill>
              <a:miter lim="800000"/>
              <a:headEnd/>
              <a:tailEnd/>
            </a:ln>
          </p:spPr>
          <p:txBody>
            <a:bodyPr/>
            <a:lstStyle/>
            <a:p>
              <a:endParaRPr lang="en-US" sz="1800"/>
            </a:p>
          </p:txBody>
        </p:sp>
        <p:sp>
          <p:nvSpPr>
            <p:cNvPr id="5209" name="Rectangle 277"/>
            <p:cNvSpPr>
              <a:spLocks noChangeArrowheads="1"/>
            </p:cNvSpPr>
            <p:nvPr/>
          </p:nvSpPr>
          <p:spPr bwMode="auto">
            <a:xfrm>
              <a:off x="3847" y="3188"/>
              <a:ext cx="67" cy="224"/>
            </a:xfrm>
            <a:prstGeom prst="rect">
              <a:avLst/>
            </a:prstGeom>
            <a:solidFill>
              <a:srgbClr val="008000"/>
            </a:solidFill>
            <a:ln w="9525">
              <a:solidFill>
                <a:srgbClr val="000000"/>
              </a:solidFill>
              <a:miter lim="800000"/>
              <a:headEnd/>
              <a:tailEnd/>
            </a:ln>
          </p:spPr>
          <p:txBody>
            <a:bodyPr/>
            <a:lstStyle/>
            <a:p>
              <a:endParaRPr lang="en-US" sz="1800"/>
            </a:p>
          </p:txBody>
        </p:sp>
        <p:sp>
          <p:nvSpPr>
            <p:cNvPr id="5210" name="Rectangle 278"/>
            <p:cNvSpPr>
              <a:spLocks noChangeArrowheads="1"/>
            </p:cNvSpPr>
            <p:nvPr/>
          </p:nvSpPr>
          <p:spPr bwMode="auto">
            <a:xfrm>
              <a:off x="4004" y="3268"/>
              <a:ext cx="66" cy="190"/>
            </a:xfrm>
            <a:prstGeom prst="rect">
              <a:avLst/>
            </a:prstGeom>
            <a:solidFill>
              <a:srgbClr val="008000"/>
            </a:solidFill>
            <a:ln w="9525">
              <a:solidFill>
                <a:srgbClr val="000000"/>
              </a:solidFill>
              <a:miter lim="800000"/>
              <a:headEnd/>
              <a:tailEnd/>
            </a:ln>
          </p:spPr>
          <p:txBody>
            <a:bodyPr/>
            <a:lstStyle/>
            <a:p>
              <a:endParaRPr lang="en-US" sz="1800"/>
            </a:p>
          </p:txBody>
        </p:sp>
        <p:sp>
          <p:nvSpPr>
            <p:cNvPr id="5211" name="Rectangle 279"/>
            <p:cNvSpPr>
              <a:spLocks noChangeArrowheads="1"/>
            </p:cNvSpPr>
            <p:nvPr/>
          </p:nvSpPr>
          <p:spPr bwMode="auto">
            <a:xfrm>
              <a:off x="4160" y="3274"/>
              <a:ext cx="66" cy="162"/>
            </a:xfrm>
            <a:prstGeom prst="rect">
              <a:avLst/>
            </a:prstGeom>
            <a:solidFill>
              <a:srgbClr val="008000"/>
            </a:solidFill>
            <a:ln w="9525">
              <a:solidFill>
                <a:srgbClr val="000000"/>
              </a:solidFill>
              <a:miter lim="800000"/>
              <a:headEnd/>
              <a:tailEnd/>
            </a:ln>
          </p:spPr>
          <p:txBody>
            <a:bodyPr/>
            <a:lstStyle/>
            <a:p>
              <a:endParaRPr lang="en-US" sz="1800"/>
            </a:p>
          </p:txBody>
        </p:sp>
        <p:sp>
          <p:nvSpPr>
            <p:cNvPr id="5212" name="Rectangle 280"/>
            <p:cNvSpPr>
              <a:spLocks noChangeArrowheads="1"/>
            </p:cNvSpPr>
            <p:nvPr/>
          </p:nvSpPr>
          <p:spPr bwMode="auto">
            <a:xfrm>
              <a:off x="4315" y="3225"/>
              <a:ext cx="66" cy="221"/>
            </a:xfrm>
            <a:prstGeom prst="rect">
              <a:avLst/>
            </a:prstGeom>
            <a:solidFill>
              <a:srgbClr val="008000"/>
            </a:solidFill>
            <a:ln w="9525">
              <a:solidFill>
                <a:srgbClr val="000000"/>
              </a:solidFill>
              <a:miter lim="800000"/>
              <a:headEnd/>
              <a:tailEnd/>
            </a:ln>
          </p:spPr>
          <p:txBody>
            <a:bodyPr/>
            <a:lstStyle/>
            <a:p>
              <a:endParaRPr lang="en-US" sz="1800"/>
            </a:p>
          </p:txBody>
        </p:sp>
        <p:sp>
          <p:nvSpPr>
            <p:cNvPr id="5213" name="Rectangle 281"/>
            <p:cNvSpPr>
              <a:spLocks noChangeArrowheads="1"/>
            </p:cNvSpPr>
            <p:nvPr/>
          </p:nvSpPr>
          <p:spPr bwMode="auto">
            <a:xfrm>
              <a:off x="4471" y="3234"/>
              <a:ext cx="66" cy="245"/>
            </a:xfrm>
            <a:prstGeom prst="rect">
              <a:avLst/>
            </a:prstGeom>
            <a:solidFill>
              <a:srgbClr val="008000"/>
            </a:solidFill>
            <a:ln w="9525">
              <a:solidFill>
                <a:srgbClr val="000000"/>
              </a:solidFill>
              <a:miter lim="800000"/>
              <a:headEnd/>
              <a:tailEnd/>
            </a:ln>
          </p:spPr>
          <p:txBody>
            <a:bodyPr/>
            <a:lstStyle/>
            <a:p>
              <a:endParaRPr lang="en-US" sz="1800"/>
            </a:p>
          </p:txBody>
        </p:sp>
        <p:sp>
          <p:nvSpPr>
            <p:cNvPr id="5214" name="Rectangle 282"/>
            <p:cNvSpPr>
              <a:spLocks noChangeArrowheads="1"/>
            </p:cNvSpPr>
            <p:nvPr/>
          </p:nvSpPr>
          <p:spPr bwMode="auto">
            <a:xfrm>
              <a:off x="4627" y="3203"/>
              <a:ext cx="67" cy="252"/>
            </a:xfrm>
            <a:prstGeom prst="rect">
              <a:avLst/>
            </a:prstGeom>
            <a:solidFill>
              <a:srgbClr val="008000"/>
            </a:solidFill>
            <a:ln w="9525">
              <a:solidFill>
                <a:srgbClr val="000000"/>
              </a:solidFill>
              <a:miter lim="800000"/>
              <a:headEnd/>
              <a:tailEnd/>
            </a:ln>
          </p:spPr>
          <p:txBody>
            <a:bodyPr/>
            <a:lstStyle/>
            <a:p>
              <a:endParaRPr lang="en-US" sz="1800"/>
            </a:p>
          </p:txBody>
        </p:sp>
        <p:sp>
          <p:nvSpPr>
            <p:cNvPr id="5215" name="Rectangle 283"/>
            <p:cNvSpPr>
              <a:spLocks noChangeArrowheads="1"/>
            </p:cNvSpPr>
            <p:nvPr/>
          </p:nvSpPr>
          <p:spPr bwMode="auto">
            <a:xfrm>
              <a:off x="4784" y="3222"/>
              <a:ext cx="66" cy="251"/>
            </a:xfrm>
            <a:prstGeom prst="rect">
              <a:avLst/>
            </a:prstGeom>
            <a:solidFill>
              <a:srgbClr val="008000"/>
            </a:solidFill>
            <a:ln w="9525">
              <a:solidFill>
                <a:srgbClr val="000000"/>
              </a:solidFill>
              <a:miter lim="800000"/>
              <a:headEnd/>
              <a:tailEnd/>
            </a:ln>
          </p:spPr>
          <p:txBody>
            <a:bodyPr/>
            <a:lstStyle/>
            <a:p>
              <a:endParaRPr lang="en-US" sz="1800"/>
            </a:p>
          </p:txBody>
        </p:sp>
        <p:sp>
          <p:nvSpPr>
            <p:cNvPr id="5216" name="Rectangle 284"/>
            <p:cNvSpPr>
              <a:spLocks noChangeArrowheads="1"/>
            </p:cNvSpPr>
            <p:nvPr/>
          </p:nvSpPr>
          <p:spPr bwMode="auto">
            <a:xfrm>
              <a:off x="4940" y="3197"/>
              <a:ext cx="65" cy="282"/>
            </a:xfrm>
            <a:prstGeom prst="rect">
              <a:avLst/>
            </a:prstGeom>
            <a:solidFill>
              <a:srgbClr val="008000"/>
            </a:solidFill>
            <a:ln w="9525">
              <a:solidFill>
                <a:srgbClr val="000000"/>
              </a:solidFill>
              <a:miter lim="800000"/>
              <a:headEnd/>
              <a:tailEnd/>
            </a:ln>
          </p:spPr>
          <p:txBody>
            <a:bodyPr/>
            <a:lstStyle/>
            <a:p>
              <a:endParaRPr lang="en-US" sz="1800"/>
            </a:p>
          </p:txBody>
        </p:sp>
        <p:sp>
          <p:nvSpPr>
            <p:cNvPr id="5217" name="Rectangle 285"/>
            <p:cNvSpPr>
              <a:spLocks noChangeArrowheads="1"/>
            </p:cNvSpPr>
            <p:nvPr/>
          </p:nvSpPr>
          <p:spPr bwMode="auto">
            <a:xfrm>
              <a:off x="5095" y="3173"/>
              <a:ext cx="66" cy="306"/>
            </a:xfrm>
            <a:prstGeom prst="rect">
              <a:avLst/>
            </a:prstGeom>
            <a:solidFill>
              <a:srgbClr val="008000"/>
            </a:solidFill>
            <a:ln w="9525">
              <a:solidFill>
                <a:srgbClr val="000000"/>
              </a:solidFill>
              <a:miter lim="800000"/>
              <a:headEnd/>
              <a:tailEnd/>
            </a:ln>
          </p:spPr>
          <p:txBody>
            <a:bodyPr/>
            <a:lstStyle/>
            <a:p>
              <a:endParaRPr lang="en-US" sz="1800"/>
            </a:p>
          </p:txBody>
        </p:sp>
        <p:sp>
          <p:nvSpPr>
            <p:cNvPr id="5218" name="Rectangle 286"/>
            <p:cNvSpPr>
              <a:spLocks noChangeArrowheads="1"/>
            </p:cNvSpPr>
            <p:nvPr/>
          </p:nvSpPr>
          <p:spPr bwMode="auto">
            <a:xfrm>
              <a:off x="2606" y="3348"/>
              <a:ext cx="65" cy="21"/>
            </a:xfrm>
            <a:prstGeom prst="rect">
              <a:avLst/>
            </a:prstGeom>
            <a:solidFill>
              <a:srgbClr val="FFFF00"/>
            </a:solidFill>
            <a:ln w="9525">
              <a:solidFill>
                <a:srgbClr val="000000"/>
              </a:solidFill>
              <a:miter lim="800000"/>
              <a:headEnd/>
              <a:tailEnd/>
            </a:ln>
          </p:spPr>
          <p:txBody>
            <a:bodyPr/>
            <a:lstStyle/>
            <a:p>
              <a:endParaRPr lang="en-US" sz="1800"/>
            </a:p>
          </p:txBody>
        </p:sp>
        <p:sp>
          <p:nvSpPr>
            <p:cNvPr id="5219" name="Rectangle 287"/>
            <p:cNvSpPr>
              <a:spLocks noChangeArrowheads="1"/>
            </p:cNvSpPr>
            <p:nvPr/>
          </p:nvSpPr>
          <p:spPr bwMode="auto">
            <a:xfrm>
              <a:off x="2761" y="3311"/>
              <a:ext cx="67" cy="40"/>
            </a:xfrm>
            <a:prstGeom prst="rect">
              <a:avLst/>
            </a:prstGeom>
            <a:solidFill>
              <a:srgbClr val="FFFF00"/>
            </a:solidFill>
            <a:ln w="9525">
              <a:solidFill>
                <a:srgbClr val="000000"/>
              </a:solidFill>
              <a:miter lim="800000"/>
              <a:headEnd/>
              <a:tailEnd/>
            </a:ln>
          </p:spPr>
          <p:txBody>
            <a:bodyPr/>
            <a:lstStyle/>
            <a:p>
              <a:endParaRPr lang="en-US" sz="1800"/>
            </a:p>
          </p:txBody>
        </p:sp>
        <p:sp>
          <p:nvSpPr>
            <p:cNvPr id="5220" name="Rectangle 288"/>
            <p:cNvSpPr>
              <a:spLocks noChangeArrowheads="1"/>
            </p:cNvSpPr>
            <p:nvPr/>
          </p:nvSpPr>
          <p:spPr bwMode="auto">
            <a:xfrm>
              <a:off x="2918" y="3265"/>
              <a:ext cx="59" cy="40"/>
            </a:xfrm>
            <a:prstGeom prst="rect">
              <a:avLst/>
            </a:prstGeom>
            <a:solidFill>
              <a:srgbClr val="FFFF00"/>
            </a:solidFill>
            <a:ln w="9525">
              <a:solidFill>
                <a:srgbClr val="000000"/>
              </a:solidFill>
              <a:miter lim="800000"/>
              <a:headEnd/>
              <a:tailEnd/>
            </a:ln>
          </p:spPr>
          <p:txBody>
            <a:bodyPr/>
            <a:lstStyle/>
            <a:p>
              <a:endParaRPr lang="en-US" sz="1800"/>
            </a:p>
          </p:txBody>
        </p:sp>
        <p:sp>
          <p:nvSpPr>
            <p:cNvPr id="5221" name="Rectangle 289"/>
            <p:cNvSpPr>
              <a:spLocks noChangeArrowheads="1"/>
            </p:cNvSpPr>
            <p:nvPr/>
          </p:nvSpPr>
          <p:spPr bwMode="auto">
            <a:xfrm>
              <a:off x="3067" y="3210"/>
              <a:ext cx="66" cy="64"/>
            </a:xfrm>
            <a:prstGeom prst="rect">
              <a:avLst/>
            </a:prstGeom>
            <a:solidFill>
              <a:srgbClr val="FFFF00"/>
            </a:solidFill>
            <a:ln w="9525">
              <a:solidFill>
                <a:srgbClr val="000000"/>
              </a:solidFill>
              <a:miter lim="800000"/>
              <a:headEnd/>
              <a:tailEnd/>
            </a:ln>
          </p:spPr>
          <p:txBody>
            <a:bodyPr/>
            <a:lstStyle/>
            <a:p>
              <a:endParaRPr lang="en-US" sz="1800"/>
            </a:p>
          </p:txBody>
        </p:sp>
        <p:sp>
          <p:nvSpPr>
            <p:cNvPr id="5222" name="Rectangle 290"/>
            <p:cNvSpPr>
              <a:spLocks noChangeArrowheads="1"/>
            </p:cNvSpPr>
            <p:nvPr/>
          </p:nvSpPr>
          <p:spPr bwMode="auto">
            <a:xfrm>
              <a:off x="3224" y="3108"/>
              <a:ext cx="66" cy="145"/>
            </a:xfrm>
            <a:prstGeom prst="rect">
              <a:avLst/>
            </a:prstGeom>
            <a:solidFill>
              <a:srgbClr val="FFFF00"/>
            </a:solidFill>
            <a:ln w="9525">
              <a:solidFill>
                <a:srgbClr val="000000"/>
              </a:solidFill>
              <a:miter lim="800000"/>
              <a:headEnd/>
              <a:tailEnd/>
            </a:ln>
          </p:spPr>
          <p:txBody>
            <a:bodyPr/>
            <a:lstStyle/>
            <a:p>
              <a:endParaRPr lang="en-US" sz="1800"/>
            </a:p>
          </p:txBody>
        </p:sp>
        <p:sp>
          <p:nvSpPr>
            <p:cNvPr id="5223" name="Rectangle 291"/>
            <p:cNvSpPr>
              <a:spLocks noChangeArrowheads="1"/>
            </p:cNvSpPr>
            <p:nvPr/>
          </p:nvSpPr>
          <p:spPr bwMode="auto">
            <a:xfrm>
              <a:off x="3380" y="3066"/>
              <a:ext cx="66" cy="174"/>
            </a:xfrm>
            <a:prstGeom prst="rect">
              <a:avLst/>
            </a:prstGeom>
            <a:solidFill>
              <a:srgbClr val="FFFF00"/>
            </a:solidFill>
            <a:ln w="9525">
              <a:solidFill>
                <a:srgbClr val="000000"/>
              </a:solidFill>
              <a:miter lim="800000"/>
              <a:headEnd/>
              <a:tailEnd/>
            </a:ln>
          </p:spPr>
          <p:txBody>
            <a:bodyPr/>
            <a:lstStyle/>
            <a:p>
              <a:endParaRPr lang="en-US" sz="1800"/>
            </a:p>
          </p:txBody>
        </p:sp>
        <p:sp>
          <p:nvSpPr>
            <p:cNvPr id="5224" name="Rectangle 292"/>
            <p:cNvSpPr>
              <a:spLocks noChangeArrowheads="1"/>
            </p:cNvSpPr>
            <p:nvPr/>
          </p:nvSpPr>
          <p:spPr bwMode="auto">
            <a:xfrm>
              <a:off x="3536" y="2958"/>
              <a:ext cx="65" cy="227"/>
            </a:xfrm>
            <a:prstGeom prst="rect">
              <a:avLst/>
            </a:prstGeom>
            <a:solidFill>
              <a:srgbClr val="FFFF00"/>
            </a:solidFill>
            <a:ln w="9525">
              <a:solidFill>
                <a:srgbClr val="000000"/>
              </a:solidFill>
              <a:miter lim="800000"/>
              <a:headEnd/>
              <a:tailEnd/>
            </a:ln>
          </p:spPr>
          <p:txBody>
            <a:bodyPr/>
            <a:lstStyle/>
            <a:p>
              <a:endParaRPr lang="en-US" sz="1800"/>
            </a:p>
          </p:txBody>
        </p:sp>
        <p:sp>
          <p:nvSpPr>
            <p:cNvPr id="5225" name="Rectangle 293"/>
            <p:cNvSpPr>
              <a:spLocks noChangeArrowheads="1"/>
            </p:cNvSpPr>
            <p:nvPr/>
          </p:nvSpPr>
          <p:spPr bwMode="auto">
            <a:xfrm>
              <a:off x="3691" y="2937"/>
              <a:ext cx="66" cy="251"/>
            </a:xfrm>
            <a:prstGeom prst="rect">
              <a:avLst/>
            </a:prstGeom>
            <a:solidFill>
              <a:srgbClr val="FFFF00"/>
            </a:solidFill>
            <a:ln w="9525">
              <a:solidFill>
                <a:srgbClr val="000000"/>
              </a:solidFill>
              <a:miter lim="800000"/>
              <a:headEnd/>
              <a:tailEnd/>
            </a:ln>
          </p:spPr>
          <p:txBody>
            <a:bodyPr/>
            <a:lstStyle/>
            <a:p>
              <a:endParaRPr lang="en-US" sz="1800"/>
            </a:p>
          </p:txBody>
        </p:sp>
        <p:sp>
          <p:nvSpPr>
            <p:cNvPr id="5226" name="Rectangle 294"/>
            <p:cNvSpPr>
              <a:spLocks noChangeArrowheads="1"/>
            </p:cNvSpPr>
            <p:nvPr/>
          </p:nvSpPr>
          <p:spPr bwMode="auto">
            <a:xfrm>
              <a:off x="3847" y="2885"/>
              <a:ext cx="67" cy="303"/>
            </a:xfrm>
            <a:prstGeom prst="rect">
              <a:avLst/>
            </a:prstGeom>
            <a:solidFill>
              <a:srgbClr val="FFFF00"/>
            </a:solidFill>
            <a:ln w="9525">
              <a:solidFill>
                <a:srgbClr val="000000"/>
              </a:solidFill>
              <a:miter lim="800000"/>
              <a:headEnd/>
              <a:tailEnd/>
            </a:ln>
          </p:spPr>
          <p:txBody>
            <a:bodyPr/>
            <a:lstStyle/>
            <a:p>
              <a:endParaRPr lang="en-US" sz="1800"/>
            </a:p>
          </p:txBody>
        </p:sp>
        <p:sp>
          <p:nvSpPr>
            <p:cNvPr id="5227" name="Rectangle 295"/>
            <p:cNvSpPr>
              <a:spLocks noChangeArrowheads="1"/>
            </p:cNvSpPr>
            <p:nvPr/>
          </p:nvSpPr>
          <p:spPr bwMode="auto">
            <a:xfrm>
              <a:off x="4004" y="2903"/>
              <a:ext cx="66" cy="365"/>
            </a:xfrm>
            <a:prstGeom prst="rect">
              <a:avLst/>
            </a:prstGeom>
            <a:solidFill>
              <a:srgbClr val="FFFF00"/>
            </a:solidFill>
            <a:ln w="9525">
              <a:solidFill>
                <a:srgbClr val="000000"/>
              </a:solidFill>
              <a:miter lim="800000"/>
              <a:headEnd/>
              <a:tailEnd/>
            </a:ln>
          </p:spPr>
          <p:txBody>
            <a:bodyPr/>
            <a:lstStyle/>
            <a:p>
              <a:endParaRPr lang="en-US" sz="1800"/>
            </a:p>
          </p:txBody>
        </p:sp>
        <p:sp>
          <p:nvSpPr>
            <p:cNvPr id="5228" name="Rectangle 296"/>
            <p:cNvSpPr>
              <a:spLocks noChangeArrowheads="1"/>
            </p:cNvSpPr>
            <p:nvPr/>
          </p:nvSpPr>
          <p:spPr bwMode="auto">
            <a:xfrm>
              <a:off x="4160" y="2860"/>
              <a:ext cx="66" cy="414"/>
            </a:xfrm>
            <a:prstGeom prst="rect">
              <a:avLst/>
            </a:prstGeom>
            <a:solidFill>
              <a:srgbClr val="FFFF00"/>
            </a:solidFill>
            <a:ln w="9525">
              <a:solidFill>
                <a:srgbClr val="000000"/>
              </a:solidFill>
              <a:miter lim="800000"/>
              <a:headEnd/>
              <a:tailEnd/>
            </a:ln>
          </p:spPr>
          <p:txBody>
            <a:bodyPr/>
            <a:lstStyle/>
            <a:p>
              <a:endParaRPr lang="en-US" sz="1800"/>
            </a:p>
          </p:txBody>
        </p:sp>
        <p:sp>
          <p:nvSpPr>
            <p:cNvPr id="5229" name="Rectangle 297"/>
            <p:cNvSpPr>
              <a:spLocks noChangeArrowheads="1"/>
            </p:cNvSpPr>
            <p:nvPr/>
          </p:nvSpPr>
          <p:spPr bwMode="auto">
            <a:xfrm>
              <a:off x="4315" y="2790"/>
              <a:ext cx="66" cy="435"/>
            </a:xfrm>
            <a:prstGeom prst="rect">
              <a:avLst/>
            </a:prstGeom>
            <a:solidFill>
              <a:srgbClr val="FFFF00"/>
            </a:solidFill>
            <a:ln w="9525">
              <a:solidFill>
                <a:srgbClr val="000000"/>
              </a:solidFill>
              <a:miter lim="800000"/>
              <a:headEnd/>
              <a:tailEnd/>
            </a:ln>
          </p:spPr>
          <p:txBody>
            <a:bodyPr/>
            <a:lstStyle/>
            <a:p>
              <a:endParaRPr lang="en-US" sz="1800"/>
            </a:p>
          </p:txBody>
        </p:sp>
        <p:sp>
          <p:nvSpPr>
            <p:cNvPr id="5230" name="Rectangle 298"/>
            <p:cNvSpPr>
              <a:spLocks noChangeArrowheads="1"/>
            </p:cNvSpPr>
            <p:nvPr/>
          </p:nvSpPr>
          <p:spPr bwMode="auto">
            <a:xfrm>
              <a:off x="4471" y="2762"/>
              <a:ext cx="66" cy="472"/>
            </a:xfrm>
            <a:prstGeom prst="rect">
              <a:avLst/>
            </a:prstGeom>
            <a:solidFill>
              <a:srgbClr val="FFFF00"/>
            </a:solidFill>
            <a:ln w="9525">
              <a:solidFill>
                <a:srgbClr val="000000"/>
              </a:solidFill>
              <a:miter lim="800000"/>
              <a:headEnd/>
              <a:tailEnd/>
            </a:ln>
          </p:spPr>
          <p:txBody>
            <a:bodyPr/>
            <a:lstStyle/>
            <a:p>
              <a:endParaRPr lang="en-US" sz="1800"/>
            </a:p>
          </p:txBody>
        </p:sp>
        <p:sp>
          <p:nvSpPr>
            <p:cNvPr id="5231" name="Rectangle 299"/>
            <p:cNvSpPr>
              <a:spLocks noChangeArrowheads="1"/>
            </p:cNvSpPr>
            <p:nvPr/>
          </p:nvSpPr>
          <p:spPr bwMode="auto">
            <a:xfrm>
              <a:off x="4627" y="2820"/>
              <a:ext cx="67" cy="383"/>
            </a:xfrm>
            <a:prstGeom prst="rect">
              <a:avLst/>
            </a:prstGeom>
            <a:solidFill>
              <a:srgbClr val="FFFF00"/>
            </a:solidFill>
            <a:ln w="9525">
              <a:solidFill>
                <a:srgbClr val="000000"/>
              </a:solidFill>
              <a:miter lim="800000"/>
              <a:headEnd/>
              <a:tailEnd/>
            </a:ln>
          </p:spPr>
          <p:txBody>
            <a:bodyPr/>
            <a:lstStyle/>
            <a:p>
              <a:endParaRPr lang="en-US" sz="1800"/>
            </a:p>
          </p:txBody>
        </p:sp>
        <p:sp>
          <p:nvSpPr>
            <p:cNvPr id="5232" name="Rectangle 300"/>
            <p:cNvSpPr>
              <a:spLocks noChangeArrowheads="1"/>
            </p:cNvSpPr>
            <p:nvPr/>
          </p:nvSpPr>
          <p:spPr bwMode="auto">
            <a:xfrm>
              <a:off x="4784" y="2799"/>
              <a:ext cx="66" cy="423"/>
            </a:xfrm>
            <a:prstGeom prst="rect">
              <a:avLst/>
            </a:prstGeom>
            <a:solidFill>
              <a:srgbClr val="FFFF00"/>
            </a:solidFill>
            <a:ln w="9525">
              <a:solidFill>
                <a:srgbClr val="000000"/>
              </a:solidFill>
              <a:miter lim="800000"/>
              <a:headEnd/>
              <a:tailEnd/>
            </a:ln>
          </p:spPr>
          <p:txBody>
            <a:bodyPr/>
            <a:lstStyle/>
            <a:p>
              <a:endParaRPr lang="en-US" sz="1800"/>
            </a:p>
          </p:txBody>
        </p:sp>
        <p:sp>
          <p:nvSpPr>
            <p:cNvPr id="5233" name="Rectangle 301"/>
            <p:cNvSpPr>
              <a:spLocks noChangeArrowheads="1"/>
            </p:cNvSpPr>
            <p:nvPr/>
          </p:nvSpPr>
          <p:spPr bwMode="auto">
            <a:xfrm>
              <a:off x="4940" y="2737"/>
              <a:ext cx="65" cy="460"/>
            </a:xfrm>
            <a:prstGeom prst="rect">
              <a:avLst/>
            </a:prstGeom>
            <a:solidFill>
              <a:srgbClr val="FFFF00"/>
            </a:solidFill>
            <a:ln w="9525">
              <a:solidFill>
                <a:srgbClr val="000000"/>
              </a:solidFill>
              <a:miter lim="800000"/>
              <a:headEnd/>
              <a:tailEnd/>
            </a:ln>
          </p:spPr>
          <p:txBody>
            <a:bodyPr/>
            <a:lstStyle/>
            <a:p>
              <a:endParaRPr lang="en-US" sz="1800"/>
            </a:p>
          </p:txBody>
        </p:sp>
        <p:sp>
          <p:nvSpPr>
            <p:cNvPr id="5234" name="Rectangle 302"/>
            <p:cNvSpPr>
              <a:spLocks noChangeArrowheads="1"/>
            </p:cNvSpPr>
            <p:nvPr/>
          </p:nvSpPr>
          <p:spPr bwMode="auto">
            <a:xfrm>
              <a:off x="5095" y="2695"/>
              <a:ext cx="66" cy="478"/>
            </a:xfrm>
            <a:prstGeom prst="rect">
              <a:avLst/>
            </a:prstGeom>
            <a:solidFill>
              <a:srgbClr val="FFFF00"/>
            </a:solidFill>
            <a:ln w="9525">
              <a:solidFill>
                <a:srgbClr val="000000"/>
              </a:solidFill>
              <a:miter lim="800000"/>
              <a:headEnd/>
              <a:tailEnd/>
            </a:ln>
          </p:spPr>
          <p:txBody>
            <a:bodyPr/>
            <a:lstStyle/>
            <a:p>
              <a:endParaRPr lang="en-US" sz="1800"/>
            </a:p>
          </p:txBody>
        </p:sp>
        <p:sp>
          <p:nvSpPr>
            <p:cNvPr id="5235" name="Rectangle 303"/>
            <p:cNvSpPr>
              <a:spLocks noChangeArrowheads="1"/>
            </p:cNvSpPr>
            <p:nvPr/>
          </p:nvSpPr>
          <p:spPr bwMode="auto">
            <a:xfrm>
              <a:off x="3067" y="3093"/>
              <a:ext cx="66" cy="117"/>
            </a:xfrm>
            <a:prstGeom prst="rect">
              <a:avLst/>
            </a:prstGeom>
            <a:solidFill>
              <a:srgbClr val="FF0000"/>
            </a:solidFill>
            <a:ln w="9525">
              <a:solidFill>
                <a:srgbClr val="000000"/>
              </a:solidFill>
              <a:miter lim="800000"/>
              <a:headEnd/>
              <a:tailEnd/>
            </a:ln>
          </p:spPr>
          <p:txBody>
            <a:bodyPr/>
            <a:lstStyle/>
            <a:p>
              <a:endParaRPr lang="en-US" sz="1800"/>
            </a:p>
          </p:txBody>
        </p:sp>
        <p:sp>
          <p:nvSpPr>
            <p:cNvPr id="5236" name="Rectangle 304"/>
            <p:cNvSpPr>
              <a:spLocks noChangeArrowheads="1"/>
            </p:cNvSpPr>
            <p:nvPr/>
          </p:nvSpPr>
          <p:spPr bwMode="auto">
            <a:xfrm>
              <a:off x="3224" y="2949"/>
              <a:ext cx="66" cy="159"/>
            </a:xfrm>
            <a:prstGeom prst="rect">
              <a:avLst/>
            </a:prstGeom>
            <a:solidFill>
              <a:srgbClr val="FF0000"/>
            </a:solidFill>
            <a:ln w="9525">
              <a:solidFill>
                <a:srgbClr val="000000"/>
              </a:solidFill>
              <a:miter lim="800000"/>
              <a:headEnd/>
              <a:tailEnd/>
            </a:ln>
          </p:spPr>
          <p:txBody>
            <a:bodyPr/>
            <a:lstStyle/>
            <a:p>
              <a:endParaRPr lang="en-US" sz="1800"/>
            </a:p>
          </p:txBody>
        </p:sp>
        <p:sp>
          <p:nvSpPr>
            <p:cNvPr id="5237" name="Rectangle 305"/>
            <p:cNvSpPr>
              <a:spLocks noChangeArrowheads="1"/>
            </p:cNvSpPr>
            <p:nvPr/>
          </p:nvSpPr>
          <p:spPr bwMode="auto">
            <a:xfrm>
              <a:off x="3380" y="2796"/>
              <a:ext cx="66" cy="270"/>
            </a:xfrm>
            <a:prstGeom prst="rect">
              <a:avLst/>
            </a:prstGeom>
            <a:solidFill>
              <a:srgbClr val="FF0000"/>
            </a:solidFill>
            <a:ln w="9525">
              <a:solidFill>
                <a:srgbClr val="000000"/>
              </a:solidFill>
              <a:miter lim="800000"/>
              <a:headEnd/>
              <a:tailEnd/>
            </a:ln>
          </p:spPr>
          <p:txBody>
            <a:bodyPr/>
            <a:lstStyle/>
            <a:p>
              <a:endParaRPr lang="en-US" sz="1800"/>
            </a:p>
          </p:txBody>
        </p:sp>
        <p:sp>
          <p:nvSpPr>
            <p:cNvPr id="5238" name="Rectangle 306"/>
            <p:cNvSpPr>
              <a:spLocks noChangeArrowheads="1"/>
            </p:cNvSpPr>
            <p:nvPr/>
          </p:nvSpPr>
          <p:spPr bwMode="auto">
            <a:xfrm>
              <a:off x="3536" y="2627"/>
              <a:ext cx="65" cy="331"/>
            </a:xfrm>
            <a:prstGeom prst="rect">
              <a:avLst/>
            </a:prstGeom>
            <a:solidFill>
              <a:srgbClr val="FF0000"/>
            </a:solidFill>
            <a:ln w="9525">
              <a:solidFill>
                <a:srgbClr val="000000"/>
              </a:solidFill>
              <a:miter lim="800000"/>
              <a:headEnd/>
              <a:tailEnd/>
            </a:ln>
          </p:spPr>
          <p:txBody>
            <a:bodyPr/>
            <a:lstStyle/>
            <a:p>
              <a:endParaRPr lang="en-US" sz="1800"/>
            </a:p>
          </p:txBody>
        </p:sp>
        <p:sp>
          <p:nvSpPr>
            <p:cNvPr id="5239" name="Rectangle 307"/>
            <p:cNvSpPr>
              <a:spLocks noChangeArrowheads="1"/>
            </p:cNvSpPr>
            <p:nvPr/>
          </p:nvSpPr>
          <p:spPr bwMode="auto">
            <a:xfrm>
              <a:off x="3691" y="2501"/>
              <a:ext cx="66" cy="436"/>
            </a:xfrm>
            <a:prstGeom prst="rect">
              <a:avLst/>
            </a:prstGeom>
            <a:solidFill>
              <a:srgbClr val="FF0000"/>
            </a:solidFill>
            <a:ln w="9525">
              <a:solidFill>
                <a:srgbClr val="000000"/>
              </a:solidFill>
              <a:miter lim="800000"/>
              <a:headEnd/>
              <a:tailEnd/>
            </a:ln>
          </p:spPr>
          <p:txBody>
            <a:bodyPr/>
            <a:lstStyle/>
            <a:p>
              <a:endParaRPr lang="en-US" sz="1800"/>
            </a:p>
          </p:txBody>
        </p:sp>
        <p:sp>
          <p:nvSpPr>
            <p:cNvPr id="5240" name="Rectangle 308"/>
            <p:cNvSpPr>
              <a:spLocks noChangeArrowheads="1"/>
            </p:cNvSpPr>
            <p:nvPr/>
          </p:nvSpPr>
          <p:spPr bwMode="auto">
            <a:xfrm>
              <a:off x="3847" y="2382"/>
              <a:ext cx="67" cy="503"/>
            </a:xfrm>
            <a:prstGeom prst="rect">
              <a:avLst/>
            </a:prstGeom>
            <a:solidFill>
              <a:srgbClr val="FF0000"/>
            </a:solidFill>
            <a:ln w="9525">
              <a:solidFill>
                <a:srgbClr val="000000"/>
              </a:solidFill>
              <a:miter lim="800000"/>
              <a:headEnd/>
              <a:tailEnd/>
            </a:ln>
          </p:spPr>
          <p:txBody>
            <a:bodyPr/>
            <a:lstStyle/>
            <a:p>
              <a:endParaRPr lang="en-US" sz="1800"/>
            </a:p>
          </p:txBody>
        </p:sp>
        <p:sp>
          <p:nvSpPr>
            <p:cNvPr id="5241" name="Rectangle 309"/>
            <p:cNvSpPr>
              <a:spLocks noChangeArrowheads="1"/>
            </p:cNvSpPr>
            <p:nvPr/>
          </p:nvSpPr>
          <p:spPr bwMode="auto">
            <a:xfrm>
              <a:off x="4004" y="2299"/>
              <a:ext cx="66" cy="604"/>
            </a:xfrm>
            <a:prstGeom prst="rect">
              <a:avLst/>
            </a:prstGeom>
            <a:solidFill>
              <a:srgbClr val="FF0000"/>
            </a:solidFill>
            <a:ln w="9525">
              <a:solidFill>
                <a:srgbClr val="000000"/>
              </a:solidFill>
              <a:miter lim="800000"/>
              <a:headEnd/>
              <a:tailEnd/>
            </a:ln>
          </p:spPr>
          <p:txBody>
            <a:bodyPr/>
            <a:lstStyle/>
            <a:p>
              <a:endParaRPr lang="en-US" sz="1800"/>
            </a:p>
          </p:txBody>
        </p:sp>
        <p:sp>
          <p:nvSpPr>
            <p:cNvPr id="5242" name="Rectangle 310"/>
            <p:cNvSpPr>
              <a:spLocks noChangeArrowheads="1"/>
            </p:cNvSpPr>
            <p:nvPr/>
          </p:nvSpPr>
          <p:spPr bwMode="auto">
            <a:xfrm>
              <a:off x="4160" y="2253"/>
              <a:ext cx="66" cy="607"/>
            </a:xfrm>
            <a:prstGeom prst="rect">
              <a:avLst/>
            </a:prstGeom>
            <a:solidFill>
              <a:srgbClr val="FF0000"/>
            </a:solidFill>
            <a:ln w="9525">
              <a:solidFill>
                <a:srgbClr val="000000"/>
              </a:solidFill>
              <a:miter lim="800000"/>
              <a:headEnd/>
              <a:tailEnd/>
            </a:ln>
          </p:spPr>
          <p:txBody>
            <a:bodyPr/>
            <a:lstStyle/>
            <a:p>
              <a:endParaRPr lang="en-US" sz="1800"/>
            </a:p>
          </p:txBody>
        </p:sp>
        <p:sp>
          <p:nvSpPr>
            <p:cNvPr id="5243" name="Rectangle 311"/>
            <p:cNvSpPr>
              <a:spLocks noChangeArrowheads="1"/>
            </p:cNvSpPr>
            <p:nvPr/>
          </p:nvSpPr>
          <p:spPr bwMode="auto">
            <a:xfrm>
              <a:off x="4315" y="2084"/>
              <a:ext cx="66" cy="706"/>
            </a:xfrm>
            <a:prstGeom prst="rect">
              <a:avLst/>
            </a:prstGeom>
            <a:solidFill>
              <a:srgbClr val="FF0000"/>
            </a:solidFill>
            <a:ln w="9525">
              <a:solidFill>
                <a:srgbClr val="000000"/>
              </a:solidFill>
              <a:miter lim="800000"/>
              <a:headEnd/>
              <a:tailEnd/>
            </a:ln>
          </p:spPr>
          <p:txBody>
            <a:bodyPr/>
            <a:lstStyle/>
            <a:p>
              <a:endParaRPr lang="en-US" sz="1800"/>
            </a:p>
          </p:txBody>
        </p:sp>
        <p:sp>
          <p:nvSpPr>
            <p:cNvPr id="5244" name="Rectangle 312"/>
            <p:cNvSpPr>
              <a:spLocks noChangeArrowheads="1"/>
            </p:cNvSpPr>
            <p:nvPr/>
          </p:nvSpPr>
          <p:spPr bwMode="auto">
            <a:xfrm>
              <a:off x="4471" y="2045"/>
              <a:ext cx="66" cy="717"/>
            </a:xfrm>
            <a:prstGeom prst="rect">
              <a:avLst/>
            </a:prstGeom>
            <a:solidFill>
              <a:srgbClr val="FF0000"/>
            </a:solidFill>
            <a:ln w="9525">
              <a:solidFill>
                <a:srgbClr val="000000"/>
              </a:solidFill>
              <a:miter lim="800000"/>
              <a:headEnd/>
              <a:tailEnd/>
            </a:ln>
          </p:spPr>
          <p:txBody>
            <a:bodyPr/>
            <a:lstStyle/>
            <a:p>
              <a:endParaRPr lang="en-US" sz="1800"/>
            </a:p>
          </p:txBody>
        </p:sp>
        <p:sp>
          <p:nvSpPr>
            <p:cNvPr id="5245" name="Rectangle 313"/>
            <p:cNvSpPr>
              <a:spLocks noChangeArrowheads="1"/>
            </p:cNvSpPr>
            <p:nvPr/>
          </p:nvSpPr>
          <p:spPr bwMode="auto">
            <a:xfrm>
              <a:off x="4627" y="2072"/>
              <a:ext cx="67" cy="748"/>
            </a:xfrm>
            <a:prstGeom prst="rect">
              <a:avLst/>
            </a:prstGeom>
            <a:solidFill>
              <a:srgbClr val="FF0000"/>
            </a:solidFill>
            <a:ln w="9525">
              <a:solidFill>
                <a:srgbClr val="000000"/>
              </a:solidFill>
              <a:miter lim="800000"/>
              <a:headEnd/>
              <a:tailEnd/>
            </a:ln>
          </p:spPr>
          <p:txBody>
            <a:bodyPr/>
            <a:lstStyle/>
            <a:p>
              <a:endParaRPr lang="en-US" sz="1800"/>
            </a:p>
          </p:txBody>
        </p:sp>
        <p:sp>
          <p:nvSpPr>
            <p:cNvPr id="5246" name="Rectangle 314"/>
            <p:cNvSpPr>
              <a:spLocks noChangeArrowheads="1"/>
            </p:cNvSpPr>
            <p:nvPr/>
          </p:nvSpPr>
          <p:spPr bwMode="auto">
            <a:xfrm>
              <a:off x="4784" y="2084"/>
              <a:ext cx="66" cy="715"/>
            </a:xfrm>
            <a:prstGeom prst="rect">
              <a:avLst/>
            </a:prstGeom>
            <a:solidFill>
              <a:srgbClr val="FF0000"/>
            </a:solidFill>
            <a:ln w="9525">
              <a:solidFill>
                <a:srgbClr val="000000"/>
              </a:solidFill>
              <a:miter lim="800000"/>
              <a:headEnd/>
              <a:tailEnd/>
            </a:ln>
          </p:spPr>
          <p:txBody>
            <a:bodyPr/>
            <a:lstStyle/>
            <a:p>
              <a:endParaRPr lang="en-US" sz="1800"/>
            </a:p>
          </p:txBody>
        </p:sp>
        <p:sp>
          <p:nvSpPr>
            <p:cNvPr id="5247" name="Rectangle 315"/>
            <p:cNvSpPr>
              <a:spLocks noChangeArrowheads="1"/>
            </p:cNvSpPr>
            <p:nvPr/>
          </p:nvSpPr>
          <p:spPr bwMode="auto">
            <a:xfrm>
              <a:off x="4940" y="1971"/>
              <a:ext cx="65" cy="766"/>
            </a:xfrm>
            <a:prstGeom prst="rect">
              <a:avLst/>
            </a:prstGeom>
            <a:solidFill>
              <a:srgbClr val="FF0000"/>
            </a:solidFill>
            <a:ln w="9525">
              <a:solidFill>
                <a:srgbClr val="000000"/>
              </a:solidFill>
              <a:miter lim="800000"/>
              <a:headEnd/>
              <a:tailEnd/>
            </a:ln>
          </p:spPr>
          <p:txBody>
            <a:bodyPr/>
            <a:lstStyle/>
            <a:p>
              <a:endParaRPr lang="en-US" sz="1800"/>
            </a:p>
          </p:txBody>
        </p:sp>
        <p:sp>
          <p:nvSpPr>
            <p:cNvPr id="5248" name="Rectangle 316"/>
            <p:cNvSpPr>
              <a:spLocks noChangeArrowheads="1"/>
            </p:cNvSpPr>
            <p:nvPr/>
          </p:nvSpPr>
          <p:spPr bwMode="auto">
            <a:xfrm>
              <a:off x="5095" y="1885"/>
              <a:ext cx="66" cy="810"/>
            </a:xfrm>
            <a:prstGeom prst="rect">
              <a:avLst/>
            </a:prstGeom>
            <a:solidFill>
              <a:srgbClr val="FF0000"/>
            </a:solidFill>
            <a:ln w="9525">
              <a:solidFill>
                <a:srgbClr val="000000"/>
              </a:solidFill>
              <a:miter lim="800000"/>
              <a:headEnd/>
              <a:tailEnd/>
            </a:ln>
          </p:spPr>
          <p:txBody>
            <a:bodyPr/>
            <a:lstStyle/>
            <a:p>
              <a:endParaRPr lang="en-US" sz="1800"/>
            </a:p>
          </p:txBody>
        </p:sp>
        <p:sp>
          <p:nvSpPr>
            <p:cNvPr id="5249" name="Line 317"/>
            <p:cNvSpPr>
              <a:spLocks noChangeShapeType="1"/>
            </p:cNvSpPr>
            <p:nvPr/>
          </p:nvSpPr>
          <p:spPr bwMode="auto">
            <a:xfrm>
              <a:off x="692" y="1753"/>
              <a:ext cx="0" cy="2186"/>
            </a:xfrm>
            <a:prstGeom prst="line">
              <a:avLst/>
            </a:prstGeom>
            <a:noFill/>
            <a:ln w="19050">
              <a:solidFill>
                <a:srgbClr val="000000"/>
              </a:solidFill>
              <a:round/>
              <a:headEnd/>
              <a:tailEnd/>
            </a:ln>
          </p:spPr>
          <p:txBody>
            <a:bodyPr/>
            <a:lstStyle/>
            <a:p>
              <a:endParaRPr lang="en-US"/>
            </a:p>
          </p:txBody>
        </p:sp>
        <p:sp>
          <p:nvSpPr>
            <p:cNvPr id="5250" name="Line 318"/>
            <p:cNvSpPr>
              <a:spLocks noChangeShapeType="1"/>
            </p:cNvSpPr>
            <p:nvPr/>
          </p:nvSpPr>
          <p:spPr bwMode="auto">
            <a:xfrm>
              <a:off x="668" y="3939"/>
              <a:ext cx="24" cy="0"/>
            </a:xfrm>
            <a:prstGeom prst="line">
              <a:avLst/>
            </a:prstGeom>
            <a:noFill/>
            <a:ln w="0">
              <a:solidFill>
                <a:srgbClr val="000000"/>
              </a:solidFill>
              <a:round/>
              <a:headEnd/>
              <a:tailEnd/>
            </a:ln>
          </p:spPr>
          <p:txBody>
            <a:bodyPr/>
            <a:lstStyle/>
            <a:p>
              <a:endParaRPr lang="en-US"/>
            </a:p>
          </p:txBody>
        </p:sp>
        <p:sp>
          <p:nvSpPr>
            <p:cNvPr id="5251" name="Line 319"/>
            <p:cNvSpPr>
              <a:spLocks noChangeShapeType="1"/>
            </p:cNvSpPr>
            <p:nvPr/>
          </p:nvSpPr>
          <p:spPr bwMode="auto">
            <a:xfrm>
              <a:off x="668" y="3722"/>
              <a:ext cx="24" cy="0"/>
            </a:xfrm>
            <a:prstGeom prst="line">
              <a:avLst/>
            </a:prstGeom>
            <a:noFill/>
            <a:ln w="0">
              <a:solidFill>
                <a:srgbClr val="000000"/>
              </a:solidFill>
              <a:round/>
              <a:headEnd/>
              <a:tailEnd/>
            </a:ln>
          </p:spPr>
          <p:txBody>
            <a:bodyPr/>
            <a:lstStyle/>
            <a:p>
              <a:endParaRPr lang="en-US"/>
            </a:p>
          </p:txBody>
        </p:sp>
        <p:sp>
          <p:nvSpPr>
            <p:cNvPr id="5252" name="Line 320"/>
            <p:cNvSpPr>
              <a:spLocks noChangeShapeType="1"/>
            </p:cNvSpPr>
            <p:nvPr/>
          </p:nvSpPr>
          <p:spPr bwMode="auto">
            <a:xfrm>
              <a:off x="668" y="3501"/>
              <a:ext cx="24" cy="0"/>
            </a:xfrm>
            <a:prstGeom prst="line">
              <a:avLst/>
            </a:prstGeom>
            <a:noFill/>
            <a:ln w="0">
              <a:solidFill>
                <a:srgbClr val="000000"/>
              </a:solidFill>
              <a:round/>
              <a:headEnd/>
              <a:tailEnd/>
            </a:ln>
          </p:spPr>
          <p:txBody>
            <a:bodyPr/>
            <a:lstStyle/>
            <a:p>
              <a:endParaRPr lang="en-US"/>
            </a:p>
          </p:txBody>
        </p:sp>
        <p:sp>
          <p:nvSpPr>
            <p:cNvPr id="5253" name="Line 321"/>
            <p:cNvSpPr>
              <a:spLocks noChangeShapeType="1"/>
            </p:cNvSpPr>
            <p:nvPr/>
          </p:nvSpPr>
          <p:spPr bwMode="auto">
            <a:xfrm>
              <a:off x="668" y="3283"/>
              <a:ext cx="24" cy="0"/>
            </a:xfrm>
            <a:prstGeom prst="line">
              <a:avLst/>
            </a:prstGeom>
            <a:noFill/>
            <a:ln w="0">
              <a:solidFill>
                <a:srgbClr val="000000"/>
              </a:solidFill>
              <a:round/>
              <a:headEnd/>
              <a:tailEnd/>
            </a:ln>
          </p:spPr>
          <p:txBody>
            <a:bodyPr/>
            <a:lstStyle/>
            <a:p>
              <a:endParaRPr lang="en-US"/>
            </a:p>
          </p:txBody>
        </p:sp>
        <p:sp>
          <p:nvSpPr>
            <p:cNvPr id="5254" name="Line 322"/>
            <p:cNvSpPr>
              <a:spLocks noChangeShapeType="1"/>
            </p:cNvSpPr>
            <p:nvPr/>
          </p:nvSpPr>
          <p:spPr bwMode="auto">
            <a:xfrm>
              <a:off x="668" y="3066"/>
              <a:ext cx="24" cy="0"/>
            </a:xfrm>
            <a:prstGeom prst="line">
              <a:avLst/>
            </a:prstGeom>
            <a:noFill/>
            <a:ln w="0">
              <a:solidFill>
                <a:srgbClr val="000000"/>
              </a:solidFill>
              <a:round/>
              <a:headEnd/>
              <a:tailEnd/>
            </a:ln>
          </p:spPr>
          <p:txBody>
            <a:bodyPr/>
            <a:lstStyle/>
            <a:p>
              <a:endParaRPr lang="en-US"/>
            </a:p>
          </p:txBody>
        </p:sp>
        <p:sp>
          <p:nvSpPr>
            <p:cNvPr id="5255" name="Line 323"/>
            <p:cNvSpPr>
              <a:spLocks noChangeShapeType="1"/>
            </p:cNvSpPr>
            <p:nvPr/>
          </p:nvSpPr>
          <p:spPr bwMode="auto">
            <a:xfrm>
              <a:off x="668" y="2848"/>
              <a:ext cx="24" cy="0"/>
            </a:xfrm>
            <a:prstGeom prst="line">
              <a:avLst/>
            </a:prstGeom>
            <a:noFill/>
            <a:ln w="0">
              <a:solidFill>
                <a:srgbClr val="000000"/>
              </a:solidFill>
              <a:round/>
              <a:headEnd/>
              <a:tailEnd/>
            </a:ln>
          </p:spPr>
          <p:txBody>
            <a:bodyPr/>
            <a:lstStyle/>
            <a:p>
              <a:endParaRPr lang="en-US"/>
            </a:p>
          </p:txBody>
        </p:sp>
        <p:sp>
          <p:nvSpPr>
            <p:cNvPr id="5256" name="Line 324"/>
            <p:cNvSpPr>
              <a:spLocks noChangeShapeType="1"/>
            </p:cNvSpPr>
            <p:nvPr/>
          </p:nvSpPr>
          <p:spPr bwMode="auto">
            <a:xfrm>
              <a:off x="668" y="2627"/>
              <a:ext cx="24" cy="0"/>
            </a:xfrm>
            <a:prstGeom prst="line">
              <a:avLst/>
            </a:prstGeom>
            <a:noFill/>
            <a:ln w="0">
              <a:solidFill>
                <a:srgbClr val="000000"/>
              </a:solidFill>
              <a:round/>
              <a:headEnd/>
              <a:tailEnd/>
            </a:ln>
          </p:spPr>
          <p:txBody>
            <a:bodyPr/>
            <a:lstStyle/>
            <a:p>
              <a:endParaRPr lang="en-US"/>
            </a:p>
          </p:txBody>
        </p:sp>
        <p:sp>
          <p:nvSpPr>
            <p:cNvPr id="5257" name="Line 325"/>
            <p:cNvSpPr>
              <a:spLocks noChangeShapeType="1"/>
            </p:cNvSpPr>
            <p:nvPr/>
          </p:nvSpPr>
          <p:spPr bwMode="auto">
            <a:xfrm>
              <a:off x="668" y="2409"/>
              <a:ext cx="24" cy="0"/>
            </a:xfrm>
            <a:prstGeom prst="line">
              <a:avLst/>
            </a:prstGeom>
            <a:noFill/>
            <a:ln w="0">
              <a:solidFill>
                <a:srgbClr val="000000"/>
              </a:solidFill>
              <a:round/>
              <a:headEnd/>
              <a:tailEnd/>
            </a:ln>
          </p:spPr>
          <p:txBody>
            <a:bodyPr/>
            <a:lstStyle/>
            <a:p>
              <a:endParaRPr lang="en-US"/>
            </a:p>
          </p:txBody>
        </p:sp>
        <p:sp>
          <p:nvSpPr>
            <p:cNvPr id="5258" name="Line 326"/>
            <p:cNvSpPr>
              <a:spLocks noChangeShapeType="1"/>
            </p:cNvSpPr>
            <p:nvPr/>
          </p:nvSpPr>
          <p:spPr bwMode="auto">
            <a:xfrm>
              <a:off x="668" y="2192"/>
              <a:ext cx="24" cy="0"/>
            </a:xfrm>
            <a:prstGeom prst="line">
              <a:avLst/>
            </a:prstGeom>
            <a:noFill/>
            <a:ln w="0">
              <a:solidFill>
                <a:srgbClr val="000000"/>
              </a:solidFill>
              <a:round/>
              <a:headEnd/>
              <a:tailEnd/>
            </a:ln>
          </p:spPr>
          <p:txBody>
            <a:bodyPr/>
            <a:lstStyle/>
            <a:p>
              <a:endParaRPr lang="en-US"/>
            </a:p>
          </p:txBody>
        </p:sp>
        <p:sp>
          <p:nvSpPr>
            <p:cNvPr id="5259" name="Line 327"/>
            <p:cNvSpPr>
              <a:spLocks noChangeShapeType="1"/>
            </p:cNvSpPr>
            <p:nvPr/>
          </p:nvSpPr>
          <p:spPr bwMode="auto">
            <a:xfrm>
              <a:off x="668" y="1971"/>
              <a:ext cx="24" cy="0"/>
            </a:xfrm>
            <a:prstGeom prst="line">
              <a:avLst/>
            </a:prstGeom>
            <a:noFill/>
            <a:ln w="0">
              <a:solidFill>
                <a:srgbClr val="000000"/>
              </a:solidFill>
              <a:round/>
              <a:headEnd/>
              <a:tailEnd/>
            </a:ln>
          </p:spPr>
          <p:txBody>
            <a:bodyPr/>
            <a:lstStyle/>
            <a:p>
              <a:endParaRPr lang="en-US"/>
            </a:p>
          </p:txBody>
        </p:sp>
        <p:sp>
          <p:nvSpPr>
            <p:cNvPr id="5260" name="Line 328"/>
            <p:cNvSpPr>
              <a:spLocks noChangeShapeType="1"/>
            </p:cNvSpPr>
            <p:nvPr/>
          </p:nvSpPr>
          <p:spPr bwMode="auto">
            <a:xfrm>
              <a:off x="668" y="1753"/>
              <a:ext cx="24" cy="0"/>
            </a:xfrm>
            <a:prstGeom prst="line">
              <a:avLst/>
            </a:prstGeom>
            <a:noFill/>
            <a:ln w="0">
              <a:solidFill>
                <a:srgbClr val="000000"/>
              </a:solidFill>
              <a:round/>
              <a:headEnd/>
              <a:tailEnd/>
            </a:ln>
          </p:spPr>
          <p:txBody>
            <a:bodyPr/>
            <a:lstStyle/>
            <a:p>
              <a:endParaRPr lang="en-US"/>
            </a:p>
          </p:txBody>
        </p:sp>
        <p:sp>
          <p:nvSpPr>
            <p:cNvPr id="5261" name="Line 329"/>
            <p:cNvSpPr>
              <a:spLocks noChangeShapeType="1"/>
            </p:cNvSpPr>
            <p:nvPr/>
          </p:nvSpPr>
          <p:spPr bwMode="auto">
            <a:xfrm>
              <a:off x="692" y="3939"/>
              <a:ext cx="4517" cy="0"/>
            </a:xfrm>
            <a:prstGeom prst="line">
              <a:avLst/>
            </a:prstGeom>
            <a:noFill/>
            <a:ln w="19050">
              <a:solidFill>
                <a:srgbClr val="000000"/>
              </a:solidFill>
              <a:round/>
              <a:headEnd/>
              <a:tailEnd/>
            </a:ln>
          </p:spPr>
          <p:txBody>
            <a:bodyPr/>
            <a:lstStyle/>
            <a:p>
              <a:endParaRPr lang="en-US"/>
            </a:p>
          </p:txBody>
        </p:sp>
        <p:sp>
          <p:nvSpPr>
            <p:cNvPr id="5262" name="Line 330"/>
            <p:cNvSpPr>
              <a:spLocks noChangeShapeType="1"/>
            </p:cNvSpPr>
            <p:nvPr/>
          </p:nvSpPr>
          <p:spPr bwMode="auto">
            <a:xfrm flipV="1">
              <a:off x="692" y="3939"/>
              <a:ext cx="0" cy="13"/>
            </a:xfrm>
            <a:prstGeom prst="line">
              <a:avLst/>
            </a:prstGeom>
            <a:noFill/>
            <a:ln w="0">
              <a:solidFill>
                <a:srgbClr val="000000"/>
              </a:solidFill>
              <a:round/>
              <a:headEnd/>
              <a:tailEnd/>
            </a:ln>
          </p:spPr>
          <p:txBody>
            <a:bodyPr/>
            <a:lstStyle/>
            <a:p>
              <a:endParaRPr lang="en-US"/>
            </a:p>
          </p:txBody>
        </p:sp>
        <p:sp>
          <p:nvSpPr>
            <p:cNvPr id="5263" name="Line 331"/>
            <p:cNvSpPr>
              <a:spLocks noChangeShapeType="1"/>
            </p:cNvSpPr>
            <p:nvPr/>
          </p:nvSpPr>
          <p:spPr bwMode="auto">
            <a:xfrm flipV="1">
              <a:off x="847" y="3939"/>
              <a:ext cx="0" cy="13"/>
            </a:xfrm>
            <a:prstGeom prst="line">
              <a:avLst/>
            </a:prstGeom>
            <a:noFill/>
            <a:ln w="0">
              <a:solidFill>
                <a:srgbClr val="000000"/>
              </a:solidFill>
              <a:round/>
              <a:headEnd/>
              <a:tailEnd/>
            </a:ln>
          </p:spPr>
          <p:txBody>
            <a:bodyPr/>
            <a:lstStyle/>
            <a:p>
              <a:endParaRPr lang="en-US"/>
            </a:p>
          </p:txBody>
        </p:sp>
        <p:sp>
          <p:nvSpPr>
            <p:cNvPr id="5264" name="Line 332"/>
            <p:cNvSpPr>
              <a:spLocks noChangeShapeType="1"/>
            </p:cNvSpPr>
            <p:nvPr/>
          </p:nvSpPr>
          <p:spPr bwMode="auto">
            <a:xfrm flipV="1">
              <a:off x="1004" y="3939"/>
              <a:ext cx="0" cy="13"/>
            </a:xfrm>
            <a:prstGeom prst="line">
              <a:avLst/>
            </a:prstGeom>
            <a:noFill/>
            <a:ln w="0">
              <a:solidFill>
                <a:srgbClr val="000000"/>
              </a:solidFill>
              <a:round/>
              <a:headEnd/>
              <a:tailEnd/>
            </a:ln>
          </p:spPr>
          <p:txBody>
            <a:bodyPr/>
            <a:lstStyle/>
            <a:p>
              <a:endParaRPr lang="en-US"/>
            </a:p>
          </p:txBody>
        </p:sp>
        <p:sp>
          <p:nvSpPr>
            <p:cNvPr id="5265" name="Line 333"/>
            <p:cNvSpPr>
              <a:spLocks noChangeShapeType="1"/>
            </p:cNvSpPr>
            <p:nvPr/>
          </p:nvSpPr>
          <p:spPr bwMode="auto">
            <a:xfrm flipV="1">
              <a:off x="1160" y="3939"/>
              <a:ext cx="0" cy="13"/>
            </a:xfrm>
            <a:prstGeom prst="line">
              <a:avLst/>
            </a:prstGeom>
            <a:noFill/>
            <a:ln w="0">
              <a:solidFill>
                <a:srgbClr val="000000"/>
              </a:solidFill>
              <a:round/>
              <a:headEnd/>
              <a:tailEnd/>
            </a:ln>
          </p:spPr>
          <p:txBody>
            <a:bodyPr/>
            <a:lstStyle/>
            <a:p>
              <a:endParaRPr lang="en-US"/>
            </a:p>
          </p:txBody>
        </p:sp>
        <p:sp>
          <p:nvSpPr>
            <p:cNvPr id="5266" name="Line 334"/>
            <p:cNvSpPr>
              <a:spLocks noChangeShapeType="1"/>
            </p:cNvSpPr>
            <p:nvPr/>
          </p:nvSpPr>
          <p:spPr bwMode="auto">
            <a:xfrm flipV="1">
              <a:off x="1316" y="3939"/>
              <a:ext cx="0" cy="13"/>
            </a:xfrm>
            <a:prstGeom prst="line">
              <a:avLst/>
            </a:prstGeom>
            <a:noFill/>
            <a:ln w="0">
              <a:solidFill>
                <a:srgbClr val="000000"/>
              </a:solidFill>
              <a:round/>
              <a:headEnd/>
              <a:tailEnd/>
            </a:ln>
          </p:spPr>
          <p:txBody>
            <a:bodyPr/>
            <a:lstStyle/>
            <a:p>
              <a:endParaRPr lang="en-US"/>
            </a:p>
          </p:txBody>
        </p:sp>
        <p:sp>
          <p:nvSpPr>
            <p:cNvPr id="5267" name="Line 335"/>
            <p:cNvSpPr>
              <a:spLocks noChangeShapeType="1"/>
            </p:cNvSpPr>
            <p:nvPr/>
          </p:nvSpPr>
          <p:spPr bwMode="auto">
            <a:xfrm flipV="1">
              <a:off x="1471" y="3939"/>
              <a:ext cx="0" cy="13"/>
            </a:xfrm>
            <a:prstGeom prst="line">
              <a:avLst/>
            </a:prstGeom>
            <a:noFill/>
            <a:ln w="0">
              <a:solidFill>
                <a:srgbClr val="000000"/>
              </a:solidFill>
              <a:round/>
              <a:headEnd/>
              <a:tailEnd/>
            </a:ln>
          </p:spPr>
          <p:txBody>
            <a:bodyPr/>
            <a:lstStyle/>
            <a:p>
              <a:endParaRPr lang="en-US"/>
            </a:p>
          </p:txBody>
        </p:sp>
        <p:sp>
          <p:nvSpPr>
            <p:cNvPr id="5268" name="Line 336"/>
            <p:cNvSpPr>
              <a:spLocks noChangeShapeType="1"/>
            </p:cNvSpPr>
            <p:nvPr/>
          </p:nvSpPr>
          <p:spPr bwMode="auto">
            <a:xfrm flipV="1">
              <a:off x="1628" y="3939"/>
              <a:ext cx="0" cy="13"/>
            </a:xfrm>
            <a:prstGeom prst="line">
              <a:avLst/>
            </a:prstGeom>
            <a:noFill/>
            <a:ln w="0">
              <a:solidFill>
                <a:srgbClr val="000000"/>
              </a:solidFill>
              <a:round/>
              <a:headEnd/>
              <a:tailEnd/>
            </a:ln>
          </p:spPr>
          <p:txBody>
            <a:bodyPr/>
            <a:lstStyle/>
            <a:p>
              <a:endParaRPr lang="en-US"/>
            </a:p>
          </p:txBody>
        </p:sp>
        <p:sp>
          <p:nvSpPr>
            <p:cNvPr id="5269" name="Line 337"/>
            <p:cNvSpPr>
              <a:spLocks noChangeShapeType="1"/>
            </p:cNvSpPr>
            <p:nvPr/>
          </p:nvSpPr>
          <p:spPr bwMode="auto">
            <a:xfrm flipV="1">
              <a:off x="1784" y="3939"/>
              <a:ext cx="0" cy="13"/>
            </a:xfrm>
            <a:prstGeom prst="line">
              <a:avLst/>
            </a:prstGeom>
            <a:noFill/>
            <a:ln w="0">
              <a:solidFill>
                <a:srgbClr val="000000"/>
              </a:solidFill>
              <a:round/>
              <a:headEnd/>
              <a:tailEnd/>
            </a:ln>
          </p:spPr>
          <p:txBody>
            <a:bodyPr/>
            <a:lstStyle/>
            <a:p>
              <a:endParaRPr lang="en-US"/>
            </a:p>
          </p:txBody>
        </p:sp>
        <p:sp>
          <p:nvSpPr>
            <p:cNvPr id="5270" name="Line 338"/>
            <p:cNvSpPr>
              <a:spLocks noChangeShapeType="1"/>
            </p:cNvSpPr>
            <p:nvPr/>
          </p:nvSpPr>
          <p:spPr bwMode="auto">
            <a:xfrm flipV="1">
              <a:off x="1940" y="3939"/>
              <a:ext cx="0" cy="13"/>
            </a:xfrm>
            <a:prstGeom prst="line">
              <a:avLst/>
            </a:prstGeom>
            <a:noFill/>
            <a:ln w="0">
              <a:solidFill>
                <a:srgbClr val="000000"/>
              </a:solidFill>
              <a:round/>
              <a:headEnd/>
              <a:tailEnd/>
            </a:ln>
          </p:spPr>
          <p:txBody>
            <a:bodyPr/>
            <a:lstStyle/>
            <a:p>
              <a:endParaRPr lang="en-US"/>
            </a:p>
          </p:txBody>
        </p:sp>
        <p:sp>
          <p:nvSpPr>
            <p:cNvPr id="5271" name="Line 339"/>
            <p:cNvSpPr>
              <a:spLocks noChangeShapeType="1"/>
            </p:cNvSpPr>
            <p:nvPr/>
          </p:nvSpPr>
          <p:spPr bwMode="auto">
            <a:xfrm flipV="1">
              <a:off x="2096" y="3939"/>
              <a:ext cx="0" cy="13"/>
            </a:xfrm>
            <a:prstGeom prst="line">
              <a:avLst/>
            </a:prstGeom>
            <a:noFill/>
            <a:ln w="0">
              <a:solidFill>
                <a:srgbClr val="000000"/>
              </a:solidFill>
              <a:round/>
              <a:headEnd/>
              <a:tailEnd/>
            </a:ln>
          </p:spPr>
          <p:txBody>
            <a:bodyPr/>
            <a:lstStyle/>
            <a:p>
              <a:endParaRPr lang="en-US"/>
            </a:p>
          </p:txBody>
        </p:sp>
        <p:sp>
          <p:nvSpPr>
            <p:cNvPr id="5272" name="Line 340"/>
            <p:cNvSpPr>
              <a:spLocks noChangeShapeType="1"/>
            </p:cNvSpPr>
            <p:nvPr/>
          </p:nvSpPr>
          <p:spPr bwMode="auto">
            <a:xfrm flipV="1">
              <a:off x="2251" y="3939"/>
              <a:ext cx="0" cy="13"/>
            </a:xfrm>
            <a:prstGeom prst="line">
              <a:avLst/>
            </a:prstGeom>
            <a:noFill/>
            <a:ln w="0">
              <a:solidFill>
                <a:srgbClr val="000000"/>
              </a:solidFill>
              <a:round/>
              <a:headEnd/>
              <a:tailEnd/>
            </a:ln>
          </p:spPr>
          <p:txBody>
            <a:bodyPr/>
            <a:lstStyle/>
            <a:p>
              <a:endParaRPr lang="en-US"/>
            </a:p>
          </p:txBody>
        </p:sp>
        <p:sp>
          <p:nvSpPr>
            <p:cNvPr id="5273" name="Line 341"/>
            <p:cNvSpPr>
              <a:spLocks noChangeShapeType="1"/>
            </p:cNvSpPr>
            <p:nvPr/>
          </p:nvSpPr>
          <p:spPr bwMode="auto">
            <a:xfrm flipV="1">
              <a:off x="2408" y="3939"/>
              <a:ext cx="0" cy="13"/>
            </a:xfrm>
            <a:prstGeom prst="line">
              <a:avLst/>
            </a:prstGeom>
            <a:noFill/>
            <a:ln w="0">
              <a:solidFill>
                <a:srgbClr val="000000"/>
              </a:solidFill>
              <a:round/>
              <a:headEnd/>
              <a:tailEnd/>
            </a:ln>
          </p:spPr>
          <p:txBody>
            <a:bodyPr/>
            <a:lstStyle/>
            <a:p>
              <a:endParaRPr lang="en-US"/>
            </a:p>
          </p:txBody>
        </p:sp>
        <p:sp>
          <p:nvSpPr>
            <p:cNvPr id="5274" name="Line 342"/>
            <p:cNvSpPr>
              <a:spLocks noChangeShapeType="1"/>
            </p:cNvSpPr>
            <p:nvPr/>
          </p:nvSpPr>
          <p:spPr bwMode="auto">
            <a:xfrm flipV="1">
              <a:off x="2564" y="3939"/>
              <a:ext cx="0" cy="13"/>
            </a:xfrm>
            <a:prstGeom prst="line">
              <a:avLst/>
            </a:prstGeom>
            <a:noFill/>
            <a:ln w="0">
              <a:solidFill>
                <a:srgbClr val="000000"/>
              </a:solidFill>
              <a:round/>
              <a:headEnd/>
              <a:tailEnd/>
            </a:ln>
          </p:spPr>
          <p:txBody>
            <a:bodyPr/>
            <a:lstStyle/>
            <a:p>
              <a:endParaRPr lang="en-US"/>
            </a:p>
          </p:txBody>
        </p:sp>
        <p:sp>
          <p:nvSpPr>
            <p:cNvPr id="5275" name="Line 343"/>
            <p:cNvSpPr>
              <a:spLocks noChangeShapeType="1"/>
            </p:cNvSpPr>
            <p:nvPr/>
          </p:nvSpPr>
          <p:spPr bwMode="auto">
            <a:xfrm flipV="1">
              <a:off x="2720" y="3939"/>
              <a:ext cx="0" cy="13"/>
            </a:xfrm>
            <a:prstGeom prst="line">
              <a:avLst/>
            </a:prstGeom>
            <a:noFill/>
            <a:ln w="0">
              <a:solidFill>
                <a:srgbClr val="000000"/>
              </a:solidFill>
              <a:round/>
              <a:headEnd/>
              <a:tailEnd/>
            </a:ln>
          </p:spPr>
          <p:txBody>
            <a:bodyPr/>
            <a:lstStyle/>
            <a:p>
              <a:endParaRPr lang="en-US"/>
            </a:p>
          </p:txBody>
        </p:sp>
        <p:sp>
          <p:nvSpPr>
            <p:cNvPr id="5276" name="Line 344"/>
            <p:cNvSpPr>
              <a:spLocks noChangeShapeType="1"/>
            </p:cNvSpPr>
            <p:nvPr/>
          </p:nvSpPr>
          <p:spPr bwMode="auto">
            <a:xfrm flipV="1">
              <a:off x="2875" y="3939"/>
              <a:ext cx="0" cy="13"/>
            </a:xfrm>
            <a:prstGeom prst="line">
              <a:avLst/>
            </a:prstGeom>
            <a:noFill/>
            <a:ln w="0">
              <a:solidFill>
                <a:srgbClr val="000000"/>
              </a:solidFill>
              <a:round/>
              <a:headEnd/>
              <a:tailEnd/>
            </a:ln>
          </p:spPr>
          <p:txBody>
            <a:bodyPr/>
            <a:lstStyle/>
            <a:p>
              <a:endParaRPr lang="en-US"/>
            </a:p>
          </p:txBody>
        </p:sp>
        <p:sp>
          <p:nvSpPr>
            <p:cNvPr id="5277" name="Line 345"/>
            <p:cNvSpPr>
              <a:spLocks noChangeShapeType="1"/>
            </p:cNvSpPr>
            <p:nvPr/>
          </p:nvSpPr>
          <p:spPr bwMode="auto">
            <a:xfrm flipV="1">
              <a:off x="3026" y="3939"/>
              <a:ext cx="0" cy="13"/>
            </a:xfrm>
            <a:prstGeom prst="line">
              <a:avLst/>
            </a:prstGeom>
            <a:noFill/>
            <a:ln w="0">
              <a:solidFill>
                <a:srgbClr val="000000"/>
              </a:solidFill>
              <a:round/>
              <a:headEnd/>
              <a:tailEnd/>
            </a:ln>
          </p:spPr>
          <p:txBody>
            <a:bodyPr/>
            <a:lstStyle/>
            <a:p>
              <a:endParaRPr lang="en-US"/>
            </a:p>
          </p:txBody>
        </p:sp>
        <p:sp>
          <p:nvSpPr>
            <p:cNvPr id="5278" name="Line 346"/>
            <p:cNvSpPr>
              <a:spLocks noChangeShapeType="1"/>
            </p:cNvSpPr>
            <p:nvPr/>
          </p:nvSpPr>
          <p:spPr bwMode="auto">
            <a:xfrm flipV="1">
              <a:off x="3181" y="3939"/>
              <a:ext cx="0" cy="13"/>
            </a:xfrm>
            <a:prstGeom prst="line">
              <a:avLst/>
            </a:prstGeom>
            <a:noFill/>
            <a:ln w="0">
              <a:solidFill>
                <a:srgbClr val="000000"/>
              </a:solidFill>
              <a:round/>
              <a:headEnd/>
              <a:tailEnd/>
            </a:ln>
          </p:spPr>
          <p:txBody>
            <a:bodyPr/>
            <a:lstStyle/>
            <a:p>
              <a:endParaRPr lang="en-US"/>
            </a:p>
          </p:txBody>
        </p:sp>
        <p:sp>
          <p:nvSpPr>
            <p:cNvPr id="5279" name="Line 347"/>
            <p:cNvSpPr>
              <a:spLocks noChangeShapeType="1"/>
            </p:cNvSpPr>
            <p:nvPr/>
          </p:nvSpPr>
          <p:spPr bwMode="auto">
            <a:xfrm flipV="1">
              <a:off x="3337" y="3939"/>
              <a:ext cx="0" cy="13"/>
            </a:xfrm>
            <a:prstGeom prst="line">
              <a:avLst/>
            </a:prstGeom>
            <a:noFill/>
            <a:ln w="0">
              <a:solidFill>
                <a:srgbClr val="000000"/>
              </a:solidFill>
              <a:round/>
              <a:headEnd/>
              <a:tailEnd/>
            </a:ln>
          </p:spPr>
          <p:txBody>
            <a:bodyPr/>
            <a:lstStyle/>
            <a:p>
              <a:endParaRPr lang="en-US"/>
            </a:p>
          </p:txBody>
        </p:sp>
        <p:sp>
          <p:nvSpPr>
            <p:cNvPr id="5280" name="Line 348"/>
            <p:cNvSpPr>
              <a:spLocks noChangeShapeType="1"/>
            </p:cNvSpPr>
            <p:nvPr/>
          </p:nvSpPr>
          <p:spPr bwMode="auto">
            <a:xfrm flipV="1">
              <a:off x="3494" y="3939"/>
              <a:ext cx="0" cy="13"/>
            </a:xfrm>
            <a:prstGeom prst="line">
              <a:avLst/>
            </a:prstGeom>
            <a:noFill/>
            <a:ln w="0">
              <a:solidFill>
                <a:srgbClr val="000000"/>
              </a:solidFill>
              <a:round/>
              <a:headEnd/>
              <a:tailEnd/>
            </a:ln>
          </p:spPr>
          <p:txBody>
            <a:bodyPr/>
            <a:lstStyle/>
            <a:p>
              <a:endParaRPr lang="en-US"/>
            </a:p>
          </p:txBody>
        </p:sp>
        <p:sp>
          <p:nvSpPr>
            <p:cNvPr id="5281" name="Line 349"/>
            <p:cNvSpPr>
              <a:spLocks noChangeShapeType="1"/>
            </p:cNvSpPr>
            <p:nvPr/>
          </p:nvSpPr>
          <p:spPr bwMode="auto">
            <a:xfrm flipV="1">
              <a:off x="3650" y="3939"/>
              <a:ext cx="0" cy="13"/>
            </a:xfrm>
            <a:prstGeom prst="line">
              <a:avLst/>
            </a:prstGeom>
            <a:noFill/>
            <a:ln w="0">
              <a:solidFill>
                <a:srgbClr val="000000"/>
              </a:solidFill>
              <a:round/>
              <a:headEnd/>
              <a:tailEnd/>
            </a:ln>
          </p:spPr>
          <p:txBody>
            <a:bodyPr/>
            <a:lstStyle/>
            <a:p>
              <a:endParaRPr lang="en-US"/>
            </a:p>
          </p:txBody>
        </p:sp>
        <p:sp>
          <p:nvSpPr>
            <p:cNvPr id="5282" name="Line 350"/>
            <p:cNvSpPr>
              <a:spLocks noChangeShapeType="1"/>
            </p:cNvSpPr>
            <p:nvPr/>
          </p:nvSpPr>
          <p:spPr bwMode="auto">
            <a:xfrm flipV="1">
              <a:off x="3805" y="3939"/>
              <a:ext cx="0" cy="13"/>
            </a:xfrm>
            <a:prstGeom prst="line">
              <a:avLst/>
            </a:prstGeom>
            <a:noFill/>
            <a:ln w="0">
              <a:solidFill>
                <a:srgbClr val="000000"/>
              </a:solidFill>
              <a:round/>
              <a:headEnd/>
              <a:tailEnd/>
            </a:ln>
          </p:spPr>
          <p:txBody>
            <a:bodyPr/>
            <a:lstStyle/>
            <a:p>
              <a:endParaRPr lang="en-US"/>
            </a:p>
          </p:txBody>
        </p:sp>
        <p:sp>
          <p:nvSpPr>
            <p:cNvPr id="5283" name="Line 351"/>
            <p:cNvSpPr>
              <a:spLocks noChangeShapeType="1"/>
            </p:cNvSpPr>
            <p:nvPr/>
          </p:nvSpPr>
          <p:spPr bwMode="auto">
            <a:xfrm flipV="1">
              <a:off x="3961" y="3939"/>
              <a:ext cx="0" cy="13"/>
            </a:xfrm>
            <a:prstGeom prst="line">
              <a:avLst/>
            </a:prstGeom>
            <a:noFill/>
            <a:ln w="0">
              <a:solidFill>
                <a:srgbClr val="000000"/>
              </a:solidFill>
              <a:round/>
              <a:headEnd/>
              <a:tailEnd/>
            </a:ln>
          </p:spPr>
          <p:txBody>
            <a:bodyPr/>
            <a:lstStyle/>
            <a:p>
              <a:endParaRPr lang="en-US"/>
            </a:p>
          </p:txBody>
        </p:sp>
        <p:sp>
          <p:nvSpPr>
            <p:cNvPr id="5284" name="Line 352"/>
            <p:cNvSpPr>
              <a:spLocks noChangeShapeType="1"/>
            </p:cNvSpPr>
            <p:nvPr/>
          </p:nvSpPr>
          <p:spPr bwMode="auto">
            <a:xfrm flipV="1">
              <a:off x="4118" y="3939"/>
              <a:ext cx="0" cy="13"/>
            </a:xfrm>
            <a:prstGeom prst="line">
              <a:avLst/>
            </a:prstGeom>
            <a:noFill/>
            <a:ln w="0">
              <a:solidFill>
                <a:srgbClr val="000000"/>
              </a:solidFill>
              <a:round/>
              <a:headEnd/>
              <a:tailEnd/>
            </a:ln>
          </p:spPr>
          <p:txBody>
            <a:bodyPr/>
            <a:lstStyle/>
            <a:p>
              <a:endParaRPr lang="en-US"/>
            </a:p>
          </p:txBody>
        </p:sp>
        <p:sp>
          <p:nvSpPr>
            <p:cNvPr id="5285" name="Line 353"/>
            <p:cNvSpPr>
              <a:spLocks noChangeShapeType="1"/>
            </p:cNvSpPr>
            <p:nvPr/>
          </p:nvSpPr>
          <p:spPr bwMode="auto">
            <a:xfrm flipV="1">
              <a:off x="4274" y="3939"/>
              <a:ext cx="0" cy="13"/>
            </a:xfrm>
            <a:prstGeom prst="line">
              <a:avLst/>
            </a:prstGeom>
            <a:noFill/>
            <a:ln w="0">
              <a:solidFill>
                <a:srgbClr val="000000"/>
              </a:solidFill>
              <a:round/>
              <a:headEnd/>
              <a:tailEnd/>
            </a:ln>
          </p:spPr>
          <p:txBody>
            <a:bodyPr/>
            <a:lstStyle/>
            <a:p>
              <a:endParaRPr lang="en-US"/>
            </a:p>
          </p:txBody>
        </p:sp>
        <p:sp>
          <p:nvSpPr>
            <p:cNvPr id="5286" name="Line 354"/>
            <p:cNvSpPr>
              <a:spLocks noChangeShapeType="1"/>
            </p:cNvSpPr>
            <p:nvPr/>
          </p:nvSpPr>
          <p:spPr bwMode="auto">
            <a:xfrm flipV="1">
              <a:off x="4430" y="3939"/>
              <a:ext cx="0" cy="13"/>
            </a:xfrm>
            <a:prstGeom prst="line">
              <a:avLst/>
            </a:prstGeom>
            <a:noFill/>
            <a:ln w="0">
              <a:solidFill>
                <a:srgbClr val="000000"/>
              </a:solidFill>
              <a:round/>
              <a:headEnd/>
              <a:tailEnd/>
            </a:ln>
          </p:spPr>
          <p:txBody>
            <a:bodyPr/>
            <a:lstStyle/>
            <a:p>
              <a:endParaRPr lang="en-US"/>
            </a:p>
          </p:txBody>
        </p:sp>
        <p:sp>
          <p:nvSpPr>
            <p:cNvPr id="5287" name="Line 355"/>
            <p:cNvSpPr>
              <a:spLocks noChangeShapeType="1"/>
            </p:cNvSpPr>
            <p:nvPr/>
          </p:nvSpPr>
          <p:spPr bwMode="auto">
            <a:xfrm flipV="1">
              <a:off x="4585" y="3939"/>
              <a:ext cx="0" cy="13"/>
            </a:xfrm>
            <a:prstGeom prst="line">
              <a:avLst/>
            </a:prstGeom>
            <a:noFill/>
            <a:ln w="0">
              <a:solidFill>
                <a:srgbClr val="000000"/>
              </a:solidFill>
              <a:round/>
              <a:headEnd/>
              <a:tailEnd/>
            </a:ln>
          </p:spPr>
          <p:txBody>
            <a:bodyPr/>
            <a:lstStyle/>
            <a:p>
              <a:endParaRPr lang="en-US"/>
            </a:p>
          </p:txBody>
        </p:sp>
        <p:sp>
          <p:nvSpPr>
            <p:cNvPr id="5288" name="Line 356"/>
            <p:cNvSpPr>
              <a:spLocks noChangeShapeType="1"/>
            </p:cNvSpPr>
            <p:nvPr/>
          </p:nvSpPr>
          <p:spPr bwMode="auto">
            <a:xfrm flipV="1">
              <a:off x="4741" y="3939"/>
              <a:ext cx="0" cy="13"/>
            </a:xfrm>
            <a:prstGeom prst="line">
              <a:avLst/>
            </a:prstGeom>
            <a:noFill/>
            <a:ln w="0">
              <a:solidFill>
                <a:srgbClr val="000000"/>
              </a:solidFill>
              <a:round/>
              <a:headEnd/>
              <a:tailEnd/>
            </a:ln>
          </p:spPr>
          <p:txBody>
            <a:bodyPr/>
            <a:lstStyle/>
            <a:p>
              <a:endParaRPr lang="en-US"/>
            </a:p>
          </p:txBody>
        </p:sp>
        <p:sp>
          <p:nvSpPr>
            <p:cNvPr id="5289" name="Line 357"/>
            <p:cNvSpPr>
              <a:spLocks noChangeShapeType="1"/>
            </p:cNvSpPr>
            <p:nvPr/>
          </p:nvSpPr>
          <p:spPr bwMode="auto">
            <a:xfrm flipV="1">
              <a:off x="4898" y="3939"/>
              <a:ext cx="0" cy="13"/>
            </a:xfrm>
            <a:prstGeom prst="line">
              <a:avLst/>
            </a:prstGeom>
            <a:noFill/>
            <a:ln w="0">
              <a:solidFill>
                <a:srgbClr val="000000"/>
              </a:solidFill>
              <a:round/>
              <a:headEnd/>
              <a:tailEnd/>
            </a:ln>
          </p:spPr>
          <p:txBody>
            <a:bodyPr/>
            <a:lstStyle/>
            <a:p>
              <a:endParaRPr lang="en-US"/>
            </a:p>
          </p:txBody>
        </p:sp>
        <p:sp>
          <p:nvSpPr>
            <p:cNvPr id="5290" name="Line 358"/>
            <p:cNvSpPr>
              <a:spLocks noChangeShapeType="1"/>
            </p:cNvSpPr>
            <p:nvPr/>
          </p:nvSpPr>
          <p:spPr bwMode="auto">
            <a:xfrm flipV="1">
              <a:off x="5054" y="3939"/>
              <a:ext cx="0" cy="13"/>
            </a:xfrm>
            <a:prstGeom prst="line">
              <a:avLst/>
            </a:prstGeom>
            <a:noFill/>
            <a:ln w="0">
              <a:solidFill>
                <a:srgbClr val="000000"/>
              </a:solidFill>
              <a:round/>
              <a:headEnd/>
              <a:tailEnd/>
            </a:ln>
          </p:spPr>
          <p:txBody>
            <a:bodyPr/>
            <a:lstStyle/>
            <a:p>
              <a:endParaRPr lang="en-US"/>
            </a:p>
          </p:txBody>
        </p:sp>
        <p:sp>
          <p:nvSpPr>
            <p:cNvPr id="5291" name="Line 359"/>
            <p:cNvSpPr>
              <a:spLocks noChangeShapeType="1"/>
            </p:cNvSpPr>
            <p:nvPr/>
          </p:nvSpPr>
          <p:spPr bwMode="auto">
            <a:xfrm flipV="1">
              <a:off x="5209" y="3939"/>
              <a:ext cx="0" cy="13"/>
            </a:xfrm>
            <a:prstGeom prst="line">
              <a:avLst/>
            </a:prstGeom>
            <a:noFill/>
            <a:ln w="0">
              <a:solidFill>
                <a:srgbClr val="000000"/>
              </a:solidFill>
              <a:round/>
              <a:headEnd/>
              <a:tailEnd/>
            </a:ln>
          </p:spPr>
          <p:txBody>
            <a:bodyPr/>
            <a:lstStyle/>
            <a:p>
              <a:endParaRPr lang="en-US"/>
            </a:p>
          </p:txBody>
        </p:sp>
        <p:sp>
          <p:nvSpPr>
            <p:cNvPr id="5292" name="Rectangle 360"/>
            <p:cNvSpPr>
              <a:spLocks noChangeArrowheads="1"/>
            </p:cNvSpPr>
            <p:nvPr/>
          </p:nvSpPr>
          <p:spPr bwMode="auto">
            <a:xfrm>
              <a:off x="467" y="3880"/>
              <a:ext cx="39" cy="174"/>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Narrow" pitchFamily="34" charset="0"/>
                </a:rPr>
                <a:t>-</a:t>
              </a:r>
              <a:endParaRPr lang="en-US" sz="1800">
                <a:latin typeface="Arial Narrow" pitchFamily="34" charset="0"/>
              </a:endParaRPr>
            </a:p>
          </p:txBody>
        </p:sp>
        <p:sp>
          <p:nvSpPr>
            <p:cNvPr id="5293" name="Rectangle 361"/>
            <p:cNvSpPr>
              <a:spLocks noChangeArrowheads="1"/>
            </p:cNvSpPr>
            <p:nvPr/>
          </p:nvSpPr>
          <p:spPr bwMode="auto">
            <a:xfrm>
              <a:off x="400" y="3662"/>
              <a:ext cx="200"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1,000</a:t>
              </a:r>
              <a:endParaRPr lang="en-US" sz="1200">
                <a:latin typeface="Arial Narrow" pitchFamily="34" charset="0"/>
              </a:endParaRPr>
            </a:p>
          </p:txBody>
        </p:sp>
        <p:sp>
          <p:nvSpPr>
            <p:cNvPr id="5294" name="Rectangle 362"/>
            <p:cNvSpPr>
              <a:spLocks noChangeArrowheads="1"/>
            </p:cNvSpPr>
            <p:nvPr/>
          </p:nvSpPr>
          <p:spPr bwMode="auto">
            <a:xfrm>
              <a:off x="400" y="3441"/>
              <a:ext cx="200"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2,000</a:t>
              </a:r>
              <a:endParaRPr lang="en-US" sz="1200">
                <a:latin typeface="Arial Narrow" pitchFamily="34" charset="0"/>
              </a:endParaRPr>
            </a:p>
          </p:txBody>
        </p:sp>
        <p:sp>
          <p:nvSpPr>
            <p:cNvPr id="5295" name="Rectangle 363"/>
            <p:cNvSpPr>
              <a:spLocks noChangeArrowheads="1"/>
            </p:cNvSpPr>
            <p:nvPr/>
          </p:nvSpPr>
          <p:spPr bwMode="auto">
            <a:xfrm>
              <a:off x="400" y="3224"/>
              <a:ext cx="200"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3,000</a:t>
              </a:r>
              <a:endParaRPr lang="en-US" sz="1200">
                <a:latin typeface="Arial Narrow" pitchFamily="34" charset="0"/>
              </a:endParaRPr>
            </a:p>
          </p:txBody>
        </p:sp>
        <p:sp>
          <p:nvSpPr>
            <p:cNvPr id="5296" name="Rectangle 364"/>
            <p:cNvSpPr>
              <a:spLocks noChangeArrowheads="1"/>
            </p:cNvSpPr>
            <p:nvPr/>
          </p:nvSpPr>
          <p:spPr bwMode="auto">
            <a:xfrm>
              <a:off x="400" y="3006"/>
              <a:ext cx="200"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4,000</a:t>
              </a:r>
              <a:endParaRPr lang="en-US" sz="1200">
                <a:latin typeface="Arial Narrow" pitchFamily="34" charset="0"/>
              </a:endParaRPr>
            </a:p>
          </p:txBody>
        </p:sp>
        <p:sp>
          <p:nvSpPr>
            <p:cNvPr id="5297" name="Rectangle 365"/>
            <p:cNvSpPr>
              <a:spLocks noChangeArrowheads="1"/>
            </p:cNvSpPr>
            <p:nvPr/>
          </p:nvSpPr>
          <p:spPr bwMode="auto">
            <a:xfrm>
              <a:off x="400" y="2788"/>
              <a:ext cx="200"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5,000</a:t>
              </a:r>
              <a:endParaRPr lang="en-US" sz="1200">
                <a:latin typeface="Arial Narrow" pitchFamily="34" charset="0"/>
              </a:endParaRPr>
            </a:p>
          </p:txBody>
        </p:sp>
        <p:sp>
          <p:nvSpPr>
            <p:cNvPr id="5298" name="Rectangle 366"/>
            <p:cNvSpPr>
              <a:spLocks noChangeArrowheads="1"/>
            </p:cNvSpPr>
            <p:nvPr/>
          </p:nvSpPr>
          <p:spPr bwMode="auto">
            <a:xfrm>
              <a:off x="400" y="2567"/>
              <a:ext cx="200"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6,000</a:t>
              </a:r>
              <a:endParaRPr lang="en-US" sz="1200">
                <a:latin typeface="Arial Narrow" pitchFamily="34" charset="0"/>
              </a:endParaRPr>
            </a:p>
          </p:txBody>
        </p:sp>
        <p:sp>
          <p:nvSpPr>
            <p:cNvPr id="5299" name="Rectangle 367"/>
            <p:cNvSpPr>
              <a:spLocks noChangeArrowheads="1"/>
            </p:cNvSpPr>
            <p:nvPr/>
          </p:nvSpPr>
          <p:spPr bwMode="auto">
            <a:xfrm>
              <a:off x="400" y="2350"/>
              <a:ext cx="200"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7,000</a:t>
              </a:r>
              <a:endParaRPr lang="en-US" sz="1200">
                <a:latin typeface="Arial Narrow" pitchFamily="34" charset="0"/>
              </a:endParaRPr>
            </a:p>
          </p:txBody>
        </p:sp>
        <p:sp>
          <p:nvSpPr>
            <p:cNvPr id="5300" name="Rectangle 368"/>
            <p:cNvSpPr>
              <a:spLocks noChangeArrowheads="1"/>
            </p:cNvSpPr>
            <p:nvPr/>
          </p:nvSpPr>
          <p:spPr bwMode="auto">
            <a:xfrm>
              <a:off x="400" y="2132"/>
              <a:ext cx="200"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8,000</a:t>
              </a:r>
              <a:endParaRPr lang="en-US" sz="1200">
                <a:latin typeface="Arial Narrow" pitchFamily="34" charset="0"/>
              </a:endParaRPr>
            </a:p>
          </p:txBody>
        </p:sp>
        <p:sp>
          <p:nvSpPr>
            <p:cNvPr id="5301" name="Rectangle 369"/>
            <p:cNvSpPr>
              <a:spLocks noChangeArrowheads="1"/>
            </p:cNvSpPr>
            <p:nvPr/>
          </p:nvSpPr>
          <p:spPr bwMode="auto">
            <a:xfrm>
              <a:off x="400" y="1911"/>
              <a:ext cx="200"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9,000</a:t>
              </a:r>
              <a:endParaRPr lang="en-US" sz="1200">
                <a:latin typeface="Arial Narrow" pitchFamily="34" charset="0"/>
              </a:endParaRPr>
            </a:p>
          </p:txBody>
        </p:sp>
        <p:sp>
          <p:nvSpPr>
            <p:cNvPr id="5302" name="Rectangle 370"/>
            <p:cNvSpPr>
              <a:spLocks noChangeArrowheads="1"/>
            </p:cNvSpPr>
            <p:nvPr/>
          </p:nvSpPr>
          <p:spPr bwMode="auto">
            <a:xfrm>
              <a:off x="365" y="1694"/>
              <a:ext cx="244"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10,000</a:t>
              </a:r>
              <a:endParaRPr lang="en-US" sz="1200">
                <a:latin typeface="Arial Narrow" pitchFamily="34" charset="0"/>
              </a:endParaRPr>
            </a:p>
          </p:txBody>
        </p:sp>
        <p:sp>
          <p:nvSpPr>
            <p:cNvPr id="5303" name="Rectangle 371"/>
            <p:cNvSpPr>
              <a:spLocks noChangeArrowheads="1"/>
            </p:cNvSpPr>
            <p:nvPr/>
          </p:nvSpPr>
          <p:spPr bwMode="auto">
            <a:xfrm>
              <a:off x="729"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82</a:t>
              </a:r>
              <a:endParaRPr lang="en-US" sz="1200">
                <a:latin typeface="Arial Narrow" pitchFamily="34" charset="0"/>
              </a:endParaRPr>
            </a:p>
          </p:txBody>
        </p:sp>
        <p:sp>
          <p:nvSpPr>
            <p:cNvPr id="5304" name="Rectangle 372"/>
            <p:cNvSpPr>
              <a:spLocks noChangeArrowheads="1"/>
            </p:cNvSpPr>
            <p:nvPr/>
          </p:nvSpPr>
          <p:spPr bwMode="auto">
            <a:xfrm>
              <a:off x="885"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83</a:t>
              </a:r>
              <a:endParaRPr lang="en-US" sz="1200">
                <a:latin typeface="Arial Narrow" pitchFamily="34" charset="0"/>
              </a:endParaRPr>
            </a:p>
          </p:txBody>
        </p:sp>
        <p:sp>
          <p:nvSpPr>
            <p:cNvPr id="5305" name="Rectangle 373"/>
            <p:cNvSpPr>
              <a:spLocks noChangeArrowheads="1"/>
            </p:cNvSpPr>
            <p:nvPr/>
          </p:nvSpPr>
          <p:spPr bwMode="auto">
            <a:xfrm>
              <a:off x="1041"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84</a:t>
              </a:r>
              <a:endParaRPr lang="en-US" sz="1200">
                <a:latin typeface="Arial Narrow" pitchFamily="34" charset="0"/>
              </a:endParaRPr>
            </a:p>
          </p:txBody>
        </p:sp>
        <p:sp>
          <p:nvSpPr>
            <p:cNvPr id="5306" name="Rectangle 374"/>
            <p:cNvSpPr>
              <a:spLocks noChangeArrowheads="1"/>
            </p:cNvSpPr>
            <p:nvPr/>
          </p:nvSpPr>
          <p:spPr bwMode="auto">
            <a:xfrm>
              <a:off x="1198"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85</a:t>
              </a:r>
              <a:endParaRPr lang="en-US" sz="1200">
                <a:latin typeface="Arial Narrow" pitchFamily="34" charset="0"/>
              </a:endParaRPr>
            </a:p>
          </p:txBody>
        </p:sp>
        <p:sp>
          <p:nvSpPr>
            <p:cNvPr id="5307" name="Rectangle 375"/>
            <p:cNvSpPr>
              <a:spLocks noChangeArrowheads="1"/>
            </p:cNvSpPr>
            <p:nvPr/>
          </p:nvSpPr>
          <p:spPr bwMode="auto">
            <a:xfrm>
              <a:off x="1353"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86</a:t>
              </a:r>
              <a:endParaRPr lang="en-US" sz="1200">
                <a:latin typeface="Arial Narrow" pitchFamily="34" charset="0"/>
              </a:endParaRPr>
            </a:p>
          </p:txBody>
        </p:sp>
        <p:sp>
          <p:nvSpPr>
            <p:cNvPr id="5308" name="Rectangle 376"/>
            <p:cNvSpPr>
              <a:spLocks noChangeArrowheads="1"/>
            </p:cNvSpPr>
            <p:nvPr/>
          </p:nvSpPr>
          <p:spPr bwMode="auto">
            <a:xfrm>
              <a:off x="1509"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87</a:t>
              </a:r>
              <a:endParaRPr lang="en-US" sz="1200">
                <a:latin typeface="Arial Narrow" pitchFamily="34" charset="0"/>
              </a:endParaRPr>
            </a:p>
          </p:txBody>
        </p:sp>
        <p:sp>
          <p:nvSpPr>
            <p:cNvPr id="5309" name="Rectangle 377"/>
            <p:cNvSpPr>
              <a:spLocks noChangeArrowheads="1"/>
            </p:cNvSpPr>
            <p:nvPr/>
          </p:nvSpPr>
          <p:spPr bwMode="auto">
            <a:xfrm>
              <a:off x="1665"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88</a:t>
              </a:r>
              <a:endParaRPr lang="en-US" sz="1200">
                <a:latin typeface="Arial Narrow" pitchFamily="34" charset="0"/>
              </a:endParaRPr>
            </a:p>
          </p:txBody>
        </p:sp>
        <p:sp>
          <p:nvSpPr>
            <p:cNvPr id="5310" name="Rectangle 378"/>
            <p:cNvSpPr>
              <a:spLocks noChangeArrowheads="1"/>
            </p:cNvSpPr>
            <p:nvPr/>
          </p:nvSpPr>
          <p:spPr bwMode="auto">
            <a:xfrm>
              <a:off x="1822"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89</a:t>
              </a:r>
              <a:endParaRPr lang="en-US" sz="1200">
                <a:latin typeface="Arial Narrow" pitchFamily="34" charset="0"/>
              </a:endParaRPr>
            </a:p>
          </p:txBody>
        </p:sp>
        <p:sp>
          <p:nvSpPr>
            <p:cNvPr id="5311" name="Rectangle 379"/>
            <p:cNvSpPr>
              <a:spLocks noChangeArrowheads="1"/>
            </p:cNvSpPr>
            <p:nvPr/>
          </p:nvSpPr>
          <p:spPr bwMode="auto">
            <a:xfrm>
              <a:off x="1977"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90</a:t>
              </a:r>
              <a:endParaRPr lang="en-US" sz="1200">
                <a:latin typeface="Arial Narrow" pitchFamily="34" charset="0"/>
              </a:endParaRPr>
            </a:p>
          </p:txBody>
        </p:sp>
        <p:sp>
          <p:nvSpPr>
            <p:cNvPr id="5312" name="Rectangle 380"/>
            <p:cNvSpPr>
              <a:spLocks noChangeArrowheads="1"/>
            </p:cNvSpPr>
            <p:nvPr/>
          </p:nvSpPr>
          <p:spPr bwMode="auto">
            <a:xfrm>
              <a:off x="2133"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91</a:t>
              </a:r>
              <a:endParaRPr lang="en-US" sz="1200">
                <a:latin typeface="Arial Narrow" pitchFamily="34" charset="0"/>
              </a:endParaRPr>
            </a:p>
          </p:txBody>
        </p:sp>
        <p:sp>
          <p:nvSpPr>
            <p:cNvPr id="5313" name="Rectangle 381"/>
            <p:cNvSpPr>
              <a:spLocks noChangeArrowheads="1"/>
            </p:cNvSpPr>
            <p:nvPr/>
          </p:nvSpPr>
          <p:spPr bwMode="auto">
            <a:xfrm>
              <a:off x="2289"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92</a:t>
              </a:r>
              <a:endParaRPr lang="en-US" sz="1200">
                <a:latin typeface="Arial Narrow" pitchFamily="34" charset="0"/>
              </a:endParaRPr>
            </a:p>
          </p:txBody>
        </p:sp>
        <p:sp>
          <p:nvSpPr>
            <p:cNvPr id="5314" name="Rectangle 382"/>
            <p:cNvSpPr>
              <a:spLocks noChangeArrowheads="1"/>
            </p:cNvSpPr>
            <p:nvPr/>
          </p:nvSpPr>
          <p:spPr bwMode="auto">
            <a:xfrm>
              <a:off x="2445"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93</a:t>
              </a:r>
              <a:endParaRPr lang="en-US" sz="1200">
                <a:latin typeface="Arial Narrow" pitchFamily="34" charset="0"/>
              </a:endParaRPr>
            </a:p>
          </p:txBody>
        </p:sp>
        <p:sp>
          <p:nvSpPr>
            <p:cNvPr id="5315" name="Rectangle 383"/>
            <p:cNvSpPr>
              <a:spLocks noChangeArrowheads="1"/>
            </p:cNvSpPr>
            <p:nvPr/>
          </p:nvSpPr>
          <p:spPr bwMode="auto">
            <a:xfrm>
              <a:off x="2602"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94</a:t>
              </a:r>
              <a:endParaRPr lang="en-US" sz="1200">
                <a:latin typeface="Arial Narrow" pitchFamily="34" charset="0"/>
              </a:endParaRPr>
            </a:p>
          </p:txBody>
        </p:sp>
        <p:sp>
          <p:nvSpPr>
            <p:cNvPr id="5316" name="Rectangle 384"/>
            <p:cNvSpPr>
              <a:spLocks noChangeArrowheads="1"/>
            </p:cNvSpPr>
            <p:nvPr/>
          </p:nvSpPr>
          <p:spPr bwMode="auto">
            <a:xfrm>
              <a:off x="2757"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95</a:t>
              </a:r>
              <a:endParaRPr lang="en-US" sz="1200">
                <a:latin typeface="Arial Narrow" pitchFamily="34" charset="0"/>
              </a:endParaRPr>
            </a:p>
          </p:txBody>
        </p:sp>
        <p:sp>
          <p:nvSpPr>
            <p:cNvPr id="5317" name="Rectangle 385"/>
            <p:cNvSpPr>
              <a:spLocks noChangeArrowheads="1"/>
            </p:cNvSpPr>
            <p:nvPr/>
          </p:nvSpPr>
          <p:spPr bwMode="auto">
            <a:xfrm>
              <a:off x="2913"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96</a:t>
              </a:r>
              <a:endParaRPr lang="en-US" sz="1200">
                <a:latin typeface="Arial Narrow" pitchFamily="34" charset="0"/>
              </a:endParaRPr>
            </a:p>
          </p:txBody>
        </p:sp>
        <p:sp>
          <p:nvSpPr>
            <p:cNvPr id="5318" name="Rectangle 386"/>
            <p:cNvSpPr>
              <a:spLocks noChangeArrowheads="1"/>
            </p:cNvSpPr>
            <p:nvPr/>
          </p:nvSpPr>
          <p:spPr bwMode="auto">
            <a:xfrm>
              <a:off x="3063"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97</a:t>
              </a:r>
              <a:endParaRPr lang="en-US" sz="1200">
                <a:latin typeface="Arial Narrow" pitchFamily="34" charset="0"/>
              </a:endParaRPr>
            </a:p>
          </p:txBody>
        </p:sp>
        <p:sp>
          <p:nvSpPr>
            <p:cNvPr id="5319" name="Rectangle 387"/>
            <p:cNvSpPr>
              <a:spLocks noChangeArrowheads="1"/>
            </p:cNvSpPr>
            <p:nvPr/>
          </p:nvSpPr>
          <p:spPr bwMode="auto">
            <a:xfrm>
              <a:off x="3219"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98</a:t>
              </a:r>
              <a:endParaRPr lang="en-US" sz="1200">
                <a:latin typeface="Arial Narrow" pitchFamily="34" charset="0"/>
              </a:endParaRPr>
            </a:p>
          </p:txBody>
        </p:sp>
        <p:sp>
          <p:nvSpPr>
            <p:cNvPr id="5320" name="Rectangle 388"/>
            <p:cNvSpPr>
              <a:spLocks noChangeArrowheads="1"/>
            </p:cNvSpPr>
            <p:nvPr/>
          </p:nvSpPr>
          <p:spPr bwMode="auto">
            <a:xfrm>
              <a:off x="3375"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99</a:t>
              </a:r>
              <a:endParaRPr lang="en-US" sz="1200">
                <a:latin typeface="Arial Narrow" pitchFamily="34" charset="0"/>
              </a:endParaRPr>
            </a:p>
          </p:txBody>
        </p:sp>
        <p:sp>
          <p:nvSpPr>
            <p:cNvPr id="5321" name="Rectangle 389"/>
            <p:cNvSpPr>
              <a:spLocks noChangeArrowheads="1"/>
            </p:cNvSpPr>
            <p:nvPr/>
          </p:nvSpPr>
          <p:spPr bwMode="auto">
            <a:xfrm>
              <a:off x="3531"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00</a:t>
              </a:r>
              <a:endParaRPr lang="en-US" sz="1200">
                <a:latin typeface="Arial Narrow" pitchFamily="34" charset="0"/>
              </a:endParaRPr>
            </a:p>
          </p:txBody>
        </p:sp>
        <p:sp>
          <p:nvSpPr>
            <p:cNvPr id="5322" name="Rectangle 390"/>
            <p:cNvSpPr>
              <a:spLocks noChangeArrowheads="1"/>
            </p:cNvSpPr>
            <p:nvPr/>
          </p:nvSpPr>
          <p:spPr bwMode="auto">
            <a:xfrm>
              <a:off x="3687"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01</a:t>
              </a:r>
              <a:endParaRPr lang="en-US" sz="1200">
                <a:latin typeface="Arial Narrow" pitchFamily="34" charset="0"/>
              </a:endParaRPr>
            </a:p>
          </p:txBody>
        </p:sp>
        <p:sp>
          <p:nvSpPr>
            <p:cNvPr id="5323" name="Rectangle 391"/>
            <p:cNvSpPr>
              <a:spLocks noChangeArrowheads="1"/>
            </p:cNvSpPr>
            <p:nvPr/>
          </p:nvSpPr>
          <p:spPr bwMode="auto">
            <a:xfrm>
              <a:off x="3843"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02</a:t>
              </a:r>
              <a:endParaRPr lang="en-US" sz="1200">
                <a:latin typeface="Arial Narrow" pitchFamily="34" charset="0"/>
              </a:endParaRPr>
            </a:p>
          </p:txBody>
        </p:sp>
        <p:sp>
          <p:nvSpPr>
            <p:cNvPr id="5324" name="Rectangle 392"/>
            <p:cNvSpPr>
              <a:spLocks noChangeArrowheads="1"/>
            </p:cNvSpPr>
            <p:nvPr/>
          </p:nvSpPr>
          <p:spPr bwMode="auto">
            <a:xfrm>
              <a:off x="3999"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03</a:t>
              </a:r>
              <a:endParaRPr lang="en-US" sz="1200">
                <a:latin typeface="Arial Narrow" pitchFamily="34" charset="0"/>
              </a:endParaRPr>
            </a:p>
          </p:txBody>
        </p:sp>
        <p:sp>
          <p:nvSpPr>
            <p:cNvPr id="5325" name="Rectangle 393"/>
            <p:cNvSpPr>
              <a:spLocks noChangeArrowheads="1"/>
            </p:cNvSpPr>
            <p:nvPr/>
          </p:nvSpPr>
          <p:spPr bwMode="auto">
            <a:xfrm>
              <a:off x="4155"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04</a:t>
              </a:r>
              <a:endParaRPr lang="en-US" sz="1200">
                <a:latin typeface="Arial Narrow" pitchFamily="34" charset="0"/>
              </a:endParaRPr>
            </a:p>
          </p:txBody>
        </p:sp>
        <p:sp>
          <p:nvSpPr>
            <p:cNvPr id="5326" name="Rectangle 394"/>
            <p:cNvSpPr>
              <a:spLocks noChangeArrowheads="1"/>
            </p:cNvSpPr>
            <p:nvPr/>
          </p:nvSpPr>
          <p:spPr bwMode="auto">
            <a:xfrm>
              <a:off x="4310"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05</a:t>
              </a:r>
              <a:endParaRPr lang="en-US" sz="1200">
                <a:latin typeface="Arial Narrow" pitchFamily="34" charset="0"/>
              </a:endParaRPr>
            </a:p>
          </p:txBody>
        </p:sp>
        <p:sp>
          <p:nvSpPr>
            <p:cNvPr id="5327" name="Rectangle 395"/>
            <p:cNvSpPr>
              <a:spLocks noChangeArrowheads="1"/>
            </p:cNvSpPr>
            <p:nvPr/>
          </p:nvSpPr>
          <p:spPr bwMode="auto">
            <a:xfrm>
              <a:off x="4467"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06</a:t>
              </a:r>
              <a:endParaRPr lang="en-US" sz="1200">
                <a:latin typeface="Arial Narrow" pitchFamily="34" charset="0"/>
              </a:endParaRPr>
            </a:p>
          </p:txBody>
        </p:sp>
        <p:sp>
          <p:nvSpPr>
            <p:cNvPr id="5328" name="Rectangle 396"/>
            <p:cNvSpPr>
              <a:spLocks noChangeArrowheads="1"/>
            </p:cNvSpPr>
            <p:nvPr/>
          </p:nvSpPr>
          <p:spPr bwMode="auto">
            <a:xfrm>
              <a:off x="4623"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07</a:t>
              </a:r>
              <a:endParaRPr lang="en-US" sz="1200">
                <a:latin typeface="Arial Narrow" pitchFamily="34" charset="0"/>
              </a:endParaRPr>
            </a:p>
          </p:txBody>
        </p:sp>
        <p:sp>
          <p:nvSpPr>
            <p:cNvPr id="5329" name="Rectangle 397"/>
            <p:cNvSpPr>
              <a:spLocks noChangeArrowheads="1"/>
            </p:cNvSpPr>
            <p:nvPr/>
          </p:nvSpPr>
          <p:spPr bwMode="auto">
            <a:xfrm>
              <a:off x="4779"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08</a:t>
              </a:r>
              <a:endParaRPr lang="en-US" sz="1200">
                <a:latin typeface="Arial Narrow" pitchFamily="34" charset="0"/>
              </a:endParaRPr>
            </a:p>
          </p:txBody>
        </p:sp>
        <p:sp>
          <p:nvSpPr>
            <p:cNvPr id="5330" name="Rectangle 398"/>
            <p:cNvSpPr>
              <a:spLocks noChangeArrowheads="1"/>
            </p:cNvSpPr>
            <p:nvPr/>
          </p:nvSpPr>
          <p:spPr bwMode="auto">
            <a:xfrm>
              <a:off x="4935"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09</a:t>
              </a:r>
              <a:endParaRPr lang="en-US" sz="1200">
                <a:latin typeface="Arial Narrow" pitchFamily="34" charset="0"/>
              </a:endParaRPr>
            </a:p>
          </p:txBody>
        </p:sp>
        <p:sp>
          <p:nvSpPr>
            <p:cNvPr id="5331" name="Rectangle 399"/>
            <p:cNvSpPr>
              <a:spLocks noChangeArrowheads="1"/>
            </p:cNvSpPr>
            <p:nvPr/>
          </p:nvSpPr>
          <p:spPr bwMode="auto">
            <a:xfrm>
              <a:off x="5090" y="3997"/>
              <a:ext cx="89"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10</a:t>
              </a:r>
              <a:endParaRPr lang="en-US" sz="1200">
                <a:latin typeface="Arial Narrow" pitchFamily="34" charset="0"/>
              </a:endParaRPr>
            </a:p>
          </p:txBody>
        </p:sp>
        <p:sp>
          <p:nvSpPr>
            <p:cNvPr id="5332" name="Line 420"/>
            <p:cNvSpPr>
              <a:spLocks noChangeShapeType="1"/>
            </p:cNvSpPr>
            <p:nvPr/>
          </p:nvSpPr>
          <p:spPr bwMode="auto">
            <a:xfrm>
              <a:off x="692" y="1753"/>
              <a:ext cx="4517" cy="0"/>
            </a:xfrm>
            <a:prstGeom prst="line">
              <a:avLst/>
            </a:prstGeom>
            <a:noFill/>
            <a:ln w="0">
              <a:solidFill>
                <a:srgbClr val="000000"/>
              </a:solidFill>
              <a:round/>
              <a:headEnd/>
              <a:tailEnd/>
            </a:ln>
          </p:spPr>
          <p:txBody>
            <a:bodyPr/>
            <a:lstStyle/>
            <a:p>
              <a:endParaRPr lang="en-US"/>
            </a:p>
          </p:txBody>
        </p:sp>
        <p:sp>
          <p:nvSpPr>
            <p:cNvPr id="5333" name="Rectangle 421"/>
            <p:cNvSpPr>
              <a:spLocks noChangeArrowheads="1"/>
            </p:cNvSpPr>
            <p:nvPr/>
          </p:nvSpPr>
          <p:spPr bwMode="auto">
            <a:xfrm>
              <a:off x="5000" y="4113"/>
              <a:ext cx="137"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Narrow" pitchFamily="34" charset="0"/>
                </a:rPr>
                <a:t>Est.</a:t>
              </a:r>
              <a:endParaRPr lang="en-US" sz="1200">
                <a:latin typeface="Arial Narrow" pitchFamily="34" charset="0"/>
              </a:endParaRPr>
            </a:p>
          </p:txBody>
        </p:sp>
        <p:sp>
          <p:nvSpPr>
            <p:cNvPr id="5334" name="Line 422"/>
            <p:cNvSpPr>
              <a:spLocks noChangeShapeType="1"/>
            </p:cNvSpPr>
            <p:nvPr/>
          </p:nvSpPr>
          <p:spPr bwMode="auto">
            <a:xfrm>
              <a:off x="4943" y="4115"/>
              <a:ext cx="243" cy="0"/>
            </a:xfrm>
            <a:prstGeom prst="line">
              <a:avLst/>
            </a:prstGeom>
            <a:noFill/>
            <a:ln w="9525">
              <a:solidFill>
                <a:schemeClr val="tx1"/>
              </a:solidFill>
              <a:round/>
              <a:headEnd/>
              <a:tailEnd/>
            </a:ln>
          </p:spPr>
          <p:txBody>
            <a:bodyPr/>
            <a:lstStyle/>
            <a:p>
              <a:endParaRPr lang="en-US"/>
            </a:p>
          </p:txBody>
        </p:sp>
      </p:grpSp>
      <p:grpSp>
        <p:nvGrpSpPr>
          <p:cNvPr id="7" name="Group 453"/>
          <p:cNvGrpSpPr>
            <a:grpSpLocks/>
          </p:cNvGrpSpPr>
          <p:nvPr/>
        </p:nvGrpSpPr>
        <p:grpSpPr bwMode="auto">
          <a:xfrm>
            <a:off x="1785938" y="2536825"/>
            <a:ext cx="2079625" cy="1428750"/>
            <a:chOff x="1164" y="1994"/>
            <a:chExt cx="1310" cy="900"/>
          </a:xfrm>
        </p:grpSpPr>
        <p:pic>
          <p:nvPicPr>
            <p:cNvPr id="5146" name="Picture 425" descr="XBD9904-00697"/>
            <p:cNvPicPr>
              <a:picLocks noChangeAspect="1" noChangeArrowheads="1"/>
            </p:cNvPicPr>
            <p:nvPr/>
          </p:nvPicPr>
          <p:blipFill>
            <a:blip r:embed="rId3" cstate="print"/>
            <a:srcRect/>
            <a:stretch>
              <a:fillRect/>
            </a:stretch>
          </p:blipFill>
          <p:spPr bwMode="auto">
            <a:xfrm>
              <a:off x="1164" y="2008"/>
              <a:ext cx="1310" cy="886"/>
            </a:xfrm>
            <a:prstGeom prst="rect">
              <a:avLst/>
            </a:prstGeom>
            <a:noFill/>
            <a:ln w="19050">
              <a:solidFill>
                <a:srgbClr val="FF0000"/>
              </a:solidFill>
              <a:miter lim="800000"/>
              <a:headEnd/>
              <a:tailEnd/>
            </a:ln>
          </p:spPr>
        </p:pic>
        <p:sp>
          <p:nvSpPr>
            <p:cNvPr id="5147" name="Text Box 426"/>
            <p:cNvSpPr txBox="1">
              <a:spLocks noChangeArrowheads="1"/>
            </p:cNvSpPr>
            <p:nvPr/>
          </p:nvSpPr>
          <p:spPr bwMode="auto">
            <a:xfrm>
              <a:off x="1338" y="1994"/>
              <a:ext cx="642" cy="233"/>
            </a:xfrm>
            <a:prstGeom prst="rect">
              <a:avLst/>
            </a:prstGeom>
            <a:noFill/>
            <a:ln w="9525">
              <a:noFill/>
              <a:miter lim="800000"/>
              <a:headEnd/>
              <a:tailEnd/>
            </a:ln>
          </p:spPr>
          <p:txBody>
            <a:bodyPr wrap="none">
              <a:spAutoFit/>
            </a:bodyPr>
            <a:lstStyle/>
            <a:p>
              <a:r>
                <a:rPr lang="en-US" sz="1800">
                  <a:solidFill>
                    <a:schemeClr val="bg1"/>
                  </a:solidFill>
                  <a:latin typeface="Arial Narrow" pitchFamily="34" charset="0"/>
                </a:rPr>
                <a:t>ALS 1993</a:t>
              </a:r>
            </a:p>
          </p:txBody>
        </p:sp>
      </p:grpSp>
      <p:grpSp>
        <p:nvGrpSpPr>
          <p:cNvPr id="8" name="Group 430"/>
          <p:cNvGrpSpPr>
            <a:grpSpLocks/>
          </p:cNvGrpSpPr>
          <p:nvPr/>
        </p:nvGrpSpPr>
        <p:grpSpPr bwMode="auto">
          <a:xfrm>
            <a:off x="2168525" y="966788"/>
            <a:ext cx="2439988" cy="1601787"/>
            <a:chOff x="1233" y="916"/>
            <a:chExt cx="1537" cy="1009"/>
          </a:xfrm>
        </p:grpSpPr>
        <p:pic>
          <p:nvPicPr>
            <p:cNvPr id="5144" name="Picture 431"/>
            <p:cNvPicPr>
              <a:picLocks noChangeAspect="1" noChangeArrowheads="1"/>
            </p:cNvPicPr>
            <p:nvPr/>
          </p:nvPicPr>
          <p:blipFill>
            <a:blip r:embed="rId4" cstate="print"/>
            <a:srcRect/>
            <a:stretch>
              <a:fillRect/>
            </a:stretch>
          </p:blipFill>
          <p:spPr bwMode="auto">
            <a:xfrm>
              <a:off x="1233" y="920"/>
              <a:ext cx="1537" cy="1005"/>
            </a:xfrm>
            <a:prstGeom prst="rect">
              <a:avLst/>
            </a:prstGeom>
            <a:noFill/>
            <a:ln w="22225">
              <a:solidFill>
                <a:srgbClr val="FF0000"/>
              </a:solidFill>
              <a:miter lim="800000"/>
              <a:headEnd/>
              <a:tailEnd/>
            </a:ln>
          </p:spPr>
        </p:pic>
        <p:sp>
          <p:nvSpPr>
            <p:cNvPr id="5145" name="Text Box 432"/>
            <p:cNvSpPr txBox="1">
              <a:spLocks noChangeArrowheads="1"/>
            </p:cNvSpPr>
            <p:nvPr/>
          </p:nvSpPr>
          <p:spPr bwMode="auto">
            <a:xfrm>
              <a:off x="1637" y="916"/>
              <a:ext cx="728" cy="233"/>
            </a:xfrm>
            <a:prstGeom prst="rect">
              <a:avLst/>
            </a:prstGeom>
            <a:noFill/>
            <a:ln w="9525">
              <a:noFill/>
              <a:miter lim="800000"/>
              <a:headEnd/>
              <a:tailEnd/>
            </a:ln>
          </p:spPr>
          <p:txBody>
            <a:bodyPr wrap="none">
              <a:spAutoFit/>
            </a:bodyPr>
            <a:lstStyle/>
            <a:p>
              <a:r>
                <a:rPr lang="en-US" sz="1800">
                  <a:solidFill>
                    <a:schemeClr val="bg1"/>
                  </a:solidFill>
                  <a:latin typeface="Arial Narrow" pitchFamily="34" charset="0"/>
                </a:rPr>
                <a:t>NSLS 1982</a:t>
              </a:r>
            </a:p>
          </p:txBody>
        </p:sp>
      </p:grpSp>
      <p:pic>
        <p:nvPicPr>
          <p:cNvPr id="5131" name="Picture 434" descr="spear"/>
          <p:cNvPicPr>
            <a:picLocks noChangeAspect="1" noChangeArrowheads="1"/>
          </p:cNvPicPr>
          <p:nvPr/>
        </p:nvPicPr>
        <p:blipFill>
          <a:blip r:embed="rId5" cstate="print"/>
          <a:srcRect/>
          <a:stretch>
            <a:fillRect/>
          </a:stretch>
        </p:blipFill>
        <p:spPr bwMode="auto">
          <a:xfrm>
            <a:off x="228600" y="706438"/>
            <a:ext cx="1935163" cy="1403350"/>
          </a:xfrm>
          <a:prstGeom prst="rect">
            <a:avLst/>
          </a:prstGeom>
          <a:noFill/>
          <a:ln w="22225">
            <a:solidFill>
              <a:srgbClr val="FF0000"/>
            </a:solidFill>
            <a:miter lim="800000"/>
            <a:headEnd/>
            <a:tailEnd/>
          </a:ln>
        </p:spPr>
      </p:pic>
      <p:sp>
        <p:nvSpPr>
          <p:cNvPr id="5132" name="Text Box 435"/>
          <p:cNvSpPr txBox="1">
            <a:spLocks noChangeArrowheads="1"/>
          </p:cNvSpPr>
          <p:nvPr/>
        </p:nvSpPr>
        <p:spPr bwMode="auto">
          <a:xfrm>
            <a:off x="184150" y="661988"/>
            <a:ext cx="1804988" cy="369887"/>
          </a:xfrm>
          <a:prstGeom prst="rect">
            <a:avLst/>
          </a:prstGeom>
          <a:noFill/>
          <a:ln w="9525">
            <a:noFill/>
            <a:miter lim="800000"/>
            <a:headEnd/>
            <a:tailEnd/>
          </a:ln>
        </p:spPr>
        <p:txBody>
          <a:bodyPr wrap="none" lIns="91429" tIns="45714" rIns="91429" bIns="45714">
            <a:spAutoFit/>
          </a:bodyPr>
          <a:lstStyle/>
          <a:p>
            <a:r>
              <a:rPr lang="en-US" sz="1800">
                <a:solidFill>
                  <a:schemeClr val="bg1"/>
                </a:solidFill>
                <a:latin typeface="Arial Narrow" pitchFamily="34" charset="0"/>
              </a:rPr>
              <a:t>SSRL 1974 &amp; 2004</a:t>
            </a:r>
          </a:p>
        </p:txBody>
      </p:sp>
      <p:sp>
        <p:nvSpPr>
          <p:cNvPr id="5133" name="Text Box 438"/>
          <p:cNvSpPr txBox="1">
            <a:spLocks noChangeArrowheads="1"/>
          </p:cNvSpPr>
          <p:nvPr/>
        </p:nvSpPr>
        <p:spPr bwMode="auto">
          <a:xfrm>
            <a:off x="3330575" y="339725"/>
            <a:ext cx="1404938" cy="369888"/>
          </a:xfrm>
          <a:prstGeom prst="rect">
            <a:avLst/>
          </a:prstGeom>
          <a:noFill/>
          <a:ln w="9525">
            <a:noFill/>
            <a:miter lim="800000"/>
            <a:headEnd/>
            <a:tailEnd/>
          </a:ln>
        </p:spPr>
        <p:txBody>
          <a:bodyPr wrap="none" lIns="91429" tIns="45714" rIns="91429" bIns="45714">
            <a:spAutoFit/>
          </a:bodyPr>
          <a:lstStyle/>
          <a:p>
            <a:r>
              <a:rPr lang="en-US" sz="1800">
                <a:solidFill>
                  <a:schemeClr val="bg1"/>
                </a:solidFill>
                <a:latin typeface="Arial Narrow" pitchFamily="34" charset="0"/>
              </a:rPr>
              <a:t>NSLS-II Today</a:t>
            </a:r>
          </a:p>
        </p:txBody>
      </p:sp>
      <p:grpSp>
        <p:nvGrpSpPr>
          <p:cNvPr id="9" name="Group 222"/>
          <p:cNvGrpSpPr>
            <a:grpSpLocks/>
          </p:cNvGrpSpPr>
          <p:nvPr/>
        </p:nvGrpSpPr>
        <p:grpSpPr bwMode="auto">
          <a:xfrm>
            <a:off x="6427788" y="600075"/>
            <a:ext cx="2716212" cy="1438275"/>
            <a:chOff x="4074253" y="584617"/>
            <a:chExt cx="2716291" cy="1438821"/>
          </a:xfrm>
        </p:grpSpPr>
        <p:pic>
          <p:nvPicPr>
            <p:cNvPr id="5142" name="Picture 440" descr="nsls2banner10"/>
            <p:cNvPicPr>
              <a:picLocks noChangeAspect="1" noChangeArrowheads="1"/>
            </p:cNvPicPr>
            <p:nvPr/>
          </p:nvPicPr>
          <p:blipFill>
            <a:blip r:embed="rId6" cstate="print"/>
            <a:srcRect/>
            <a:stretch>
              <a:fillRect/>
            </a:stretch>
          </p:blipFill>
          <p:spPr bwMode="auto">
            <a:xfrm>
              <a:off x="4117194" y="618500"/>
              <a:ext cx="2673350" cy="1404938"/>
            </a:xfrm>
            <a:prstGeom prst="rect">
              <a:avLst/>
            </a:prstGeom>
            <a:noFill/>
            <a:ln w="19050">
              <a:solidFill>
                <a:srgbClr val="FF0000"/>
              </a:solidFill>
              <a:miter lim="800000"/>
              <a:headEnd/>
              <a:tailEnd/>
            </a:ln>
          </p:spPr>
        </p:pic>
        <p:sp>
          <p:nvSpPr>
            <p:cNvPr id="5143" name="Text Box 441"/>
            <p:cNvSpPr txBox="1">
              <a:spLocks noChangeArrowheads="1"/>
            </p:cNvSpPr>
            <p:nvPr/>
          </p:nvSpPr>
          <p:spPr bwMode="auto">
            <a:xfrm>
              <a:off x="4074253" y="584617"/>
              <a:ext cx="1324379" cy="369320"/>
            </a:xfrm>
            <a:prstGeom prst="rect">
              <a:avLst/>
            </a:prstGeom>
            <a:noFill/>
            <a:ln w="9525">
              <a:noFill/>
              <a:miter lim="800000"/>
              <a:headEnd/>
              <a:tailEnd/>
            </a:ln>
          </p:spPr>
          <p:txBody>
            <a:bodyPr wrap="none" lIns="91429" tIns="45714" rIns="91429" bIns="45714">
              <a:spAutoFit/>
            </a:bodyPr>
            <a:lstStyle/>
            <a:p>
              <a:r>
                <a:rPr lang="en-US" sz="1800">
                  <a:solidFill>
                    <a:srgbClr val="FFFFFF"/>
                  </a:solidFill>
                  <a:latin typeface="Arial Narrow" pitchFamily="34" charset="0"/>
                </a:rPr>
                <a:t>NSLS-II 2015</a:t>
              </a:r>
            </a:p>
          </p:txBody>
        </p:sp>
      </p:grpSp>
      <p:grpSp>
        <p:nvGrpSpPr>
          <p:cNvPr id="10" name="Group 454"/>
          <p:cNvGrpSpPr>
            <a:grpSpLocks/>
          </p:cNvGrpSpPr>
          <p:nvPr/>
        </p:nvGrpSpPr>
        <p:grpSpPr bwMode="auto">
          <a:xfrm>
            <a:off x="4665663" y="1049338"/>
            <a:ext cx="2149475" cy="1438275"/>
            <a:chOff x="2939" y="738"/>
            <a:chExt cx="1354" cy="906"/>
          </a:xfrm>
        </p:grpSpPr>
        <p:pic>
          <p:nvPicPr>
            <p:cNvPr id="5140" name="Picture 5" descr="DSC_0271"/>
            <p:cNvPicPr>
              <a:picLocks noChangeAspect="1" noChangeArrowheads="1"/>
            </p:cNvPicPr>
            <p:nvPr/>
          </p:nvPicPr>
          <p:blipFill>
            <a:blip r:embed="rId7" cstate="print">
              <a:lum bright="20000" contrast="40000"/>
            </a:blip>
            <a:srcRect/>
            <a:stretch>
              <a:fillRect/>
            </a:stretch>
          </p:blipFill>
          <p:spPr bwMode="auto">
            <a:xfrm>
              <a:off x="2939" y="738"/>
              <a:ext cx="1320" cy="884"/>
            </a:xfrm>
            <a:prstGeom prst="rect">
              <a:avLst/>
            </a:prstGeom>
            <a:noFill/>
            <a:ln w="19050">
              <a:solidFill>
                <a:srgbClr val="FF0000"/>
              </a:solidFill>
              <a:miter lim="800000"/>
              <a:headEnd/>
              <a:tailEnd/>
            </a:ln>
          </p:spPr>
        </p:pic>
        <p:sp>
          <p:nvSpPr>
            <p:cNvPr id="5141" name="Text Box 444"/>
            <p:cNvSpPr txBox="1">
              <a:spLocks noChangeArrowheads="1"/>
            </p:cNvSpPr>
            <p:nvPr/>
          </p:nvSpPr>
          <p:spPr bwMode="auto">
            <a:xfrm>
              <a:off x="3578" y="1411"/>
              <a:ext cx="715" cy="233"/>
            </a:xfrm>
            <a:prstGeom prst="rect">
              <a:avLst/>
            </a:prstGeom>
            <a:noFill/>
            <a:ln w="9525">
              <a:noFill/>
              <a:miter lim="800000"/>
              <a:headEnd/>
              <a:tailEnd/>
            </a:ln>
          </p:spPr>
          <p:txBody>
            <a:bodyPr wrap="none">
              <a:spAutoFit/>
            </a:bodyPr>
            <a:lstStyle/>
            <a:p>
              <a:r>
                <a:rPr lang="en-US" sz="1800">
                  <a:solidFill>
                    <a:schemeClr val="bg1"/>
                  </a:solidFill>
                  <a:latin typeface="Arial Narrow" pitchFamily="34" charset="0"/>
                </a:rPr>
                <a:t>LCLS 2009</a:t>
              </a:r>
            </a:p>
          </p:txBody>
        </p:sp>
      </p:grpSp>
      <p:sp>
        <p:nvSpPr>
          <p:cNvPr id="5136" name="Slide Number Placeholder 39"/>
          <p:cNvSpPr>
            <a:spLocks noGrp="1"/>
          </p:cNvSpPr>
          <p:nvPr>
            <p:ph type="sldNum" sz="quarter" idx="4294967295"/>
          </p:nvPr>
        </p:nvSpPr>
        <p:spPr bwMode="auto">
          <a:xfrm>
            <a:off x="8413750" y="6372225"/>
            <a:ext cx="381000" cy="365125"/>
          </a:xfrm>
          <a:prstGeom prst="rect">
            <a:avLst/>
          </a:prstGeom>
          <a:noFill/>
          <a:ln>
            <a:miter lim="800000"/>
            <a:headEnd/>
            <a:tailEnd/>
          </a:ln>
        </p:spPr>
        <p:txBody>
          <a:bodyPr/>
          <a:lstStyle/>
          <a:p>
            <a:fld id="{B7A20118-4DE3-4AC3-BB50-CFDA1F34DB2A}" type="slidenum">
              <a:rPr lang="en-US"/>
              <a:pPr/>
              <a:t>3</a:t>
            </a:fld>
            <a:endParaRPr lang="en-US"/>
          </a:p>
        </p:txBody>
      </p:sp>
      <p:grpSp>
        <p:nvGrpSpPr>
          <p:cNvPr id="11" name="Group 427"/>
          <p:cNvGrpSpPr>
            <a:grpSpLocks/>
          </p:cNvGrpSpPr>
          <p:nvPr/>
        </p:nvGrpSpPr>
        <p:grpSpPr bwMode="auto">
          <a:xfrm>
            <a:off x="3594100" y="2157413"/>
            <a:ext cx="1976438" cy="1454150"/>
            <a:chOff x="1872" y="1942"/>
            <a:chExt cx="1245" cy="916"/>
          </a:xfrm>
        </p:grpSpPr>
        <p:pic>
          <p:nvPicPr>
            <p:cNvPr id="5138" name="Picture 428"/>
            <p:cNvPicPr>
              <a:picLocks noChangeAspect="1" noChangeArrowheads="1"/>
            </p:cNvPicPr>
            <p:nvPr/>
          </p:nvPicPr>
          <p:blipFill>
            <a:blip r:embed="rId8" cstate="print"/>
            <a:srcRect/>
            <a:stretch>
              <a:fillRect/>
            </a:stretch>
          </p:blipFill>
          <p:spPr bwMode="auto">
            <a:xfrm>
              <a:off x="1872" y="1971"/>
              <a:ext cx="1245" cy="887"/>
            </a:xfrm>
            <a:prstGeom prst="rect">
              <a:avLst/>
            </a:prstGeom>
            <a:noFill/>
            <a:ln w="22225">
              <a:solidFill>
                <a:srgbClr val="FF0000"/>
              </a:solidFill>
              <a:miter lim="800000"/>
              <a:headEnd/>
              <a:tailEnd/>
            </a:ln>
          </p:spPr>
        </p:pic>
        <p:sp>
          <p:nvSpPr>
            <p:cNvPr id="5139" name="Text Box 429"/>
            <p:cNvSpPr txBox="1">
              <a:spLocks noChangeArrowheads="1"/>
            </p:cNvSpPr>
            <p:nvPr/>
          </p:nvSpPr>
          <p:spPr bwMode="auto">
            <a:xfrm>
              <a:off x="2166" y="1942"/>
              <a:ext cx="656" cy="233"/>
            </a:xfrm>
            <a:prstGeom prst="rect">
              <a:avLst/>
            </a:prstGeom>
            <a:noFill/>
            <a:ln w="9525">
              <a:noFill/>
              <a:miter lim="800000"/>
              <a:headEnd/>
              <a:tailEnd/>
            </a:ln>
          </p:spPr>
          <p:txBody>
            <a:bodyPr wrap="none">
              <a:spAutoFit/>
            </a:bodyPr>
            <a:lstStyle/>
            <a:p>
              <a:r>
                <a:rPr lang="en-US" sz="1800">
                  <a:solidFill>
                    <a:schemeClr val="bg1"/>
                  </a:solidFill>
                  <a:latin typeface="Arial Narrow" pitchFamily="34" charset="0"/>
                </a:rPr>
                <a:t>APS 1996</a:t>
              </a:r>
            </a:p>
          </p:txBody>
        </p:sp>
      </p:grpSp>
      <p:sp>
        <p:nvSpPr>
          <p:cNvPr id="223" name="TextBox 222"/>
          <p:cNvSpPr txBox="1"/>
          <p:nvPr/>
        </p:nvSpPr>
        <p:spPr>
          <a:xfrm>
            <a:off x="4409760" y="6088402"/>
            <a:ext cx="4299575" cy="338554"/>
          </a:xfrm>
          <a:prstGeom prst="rect">
            <a:avLst/>
          </a:prstGeom>
          <a:noFill/>
        </p:spPr>
        <p:txBody>
          <a:bodyPr wrap="none" rtlCol="0">
            <a:spAutoFit/>
          </a:bodyPr>
          <a:lstStyle/>
          <a:p>
            <a:r>
              <a:rPr lang="en-US" sz="1600" i="1" dirty="0" smtClean="0"/>
              <a:t>(Harriet Kung – DOE Basic Energy Sciences)</a:t>
            </a:r>
            <a:endParaRPr lang="en-US" sz="16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3962" y="5498214"/>
            <a:ext cx="8590656" cy="805870"/>
          </a:xfrm>
          <a:prstGeom prst="rect">
            <a:avLst/>
          </a:prstGeom>
          <a:noFill/>
          <a:ln w="9525">
            <a:noFill/>
            <a:miter lim="800000"/>
            <a:headEnd/>
            <a:tailEnd/>
          </a:ln>
        </p:spPr>
        <p:txBody>
          <a:bodyPr wrap="square" lIns="81800" tIns="40898" rIns="81800" bIns="40898">
            <a:spAutoFit/>
          </a:bodyPr>
          <a:lstStyle/>
          <a:p>
            <a:r>
              <a:rPr lang="en-US" sz="1500" dirty="0">
                <a:latin typeface="Arial" pitchFamily="34" charset="0"/>
                <a:cs typeface="Arial" pitchFamily="34" charset="0"/>
              </a:rPr>
              <a:t>More than 300 companies from various sectors of the manufacturing, chemical, and pharmaceutical industries conducted research at BES scientific user facilities.  Over 30 companies were Fortune 500 companies.</a:t>
            </a:r>
          </a:p>
        </p:txBody>
      </p:sp>
      <p:sp>
        <p:nvSpPr>
          <p:cNvPr id="5" name="Rectangle 7"/>
          <p:cNvSpPr>
            <a:spLocks noChangeArrowheads="1"/>
          </p:cNvSpPr>
          <p:nvPr/>
        </p:nvSpPr>
        <p:spPr bwMode="auto">
          <a:xfrm rot="10800000" flipV="1">
            <a:off x="-1" y="145621"/>
            <a:ext cx="9144000" cy="467572"/>
          </a:xfrm>
          <a:prstGeom prst="rect">
            <a:avLst/>
          </a:prstGeom>
          <a:noFill/>
          <a:ln w="9525">
            <a:noFill/>
            <a:miter lim="800000"/>
            <a:headEnd/>
            <a:tailEnd/>
          </a:ln>
        </p:spPr>
        <p:txBody>
          <a:bodyPr wrap="square" lIns="81800" tIns="40898" rIns="81800" bIns="40898">
            <a:spAutoFit/>
          </a:bodyPr>
          <a:lstStyle/>
          <a:p>
            <a:pPr algn="ctr" defTabSz="817897"/>
            <a:r>
              <a:rPr lang="en-US" sz="2500" kern="0" dirty="0">
                <a:solidFill>
                  <a:srgbClr val="006600"/>
                </a:solidFill>
                <a:latin typeface="Arial" pitchFamily="34" charset="0"/>
                <a:cs typeface="Arial" pitchFamily="34" charset="0"/>
              </a:rPr>
              <a:t>BES User Facilities Hosted Over 14,000 Users in FY 2011</a:t>
            </a:r>
          </a:p>
        </p:txBody>
      </p:sp>
      <p:sp>
        <p:nvSpPr>
          <p:cNvPr id="6" name="Slide Number Placeholder 39"/>
          <p:cNvSpPr>
            <a:spLocks noGrp="1"/>
          </p:cNvSpPr>
          <p:nvPr>
            <p:ph type="sldNum" sz="quarter" idx="4294967295"/>
          </p:nvPr>
        </p:nvSpPr>
        <p:spPr bwMode="auto">
          <a:xfrm>
            <a:off x="8413750" y="6321430"/>
            <a:ext cx="381000" cy="365125"/>
          </a:xfrm>
          <a:prstGeom prst="rect">
            <a:avLst/>
          </a:prstGeom>
          <a:noFill/>
          <a:ln>
            <a:miter lim="800000"/>
            <a:headEnd/>
            <a:tailEnd/>
          </a:ln>
        </p:spPr>
        <p:txBody>
          <a:bodyPr vert="horz" wrap="square" lIns="91024" tIns="45514" rIns="91024" bIns="45514" numCol="1" rtlCol="0" anchor="ctr" anchorCtr="0" compatLnSpc="1">
            <a:prstTxWarp prst="textNoShape">
              <a:avLst/>
            </a:prstTxWarp>
          </a:bodyPr>
          <a:lstStyle/>
          <a:p>
            <a:fld id="{90944929-F3F1-48F8-BC26-BA0BFE417CEF}" type="slidenum">
              <a:rPr lang="en-US" b="0" u="none" smtClean="0"/>
              <a:pPr/>
              <a:t>4</a:t>
            </a:fld>
            <a:endParaRPr lang="en-US" b="0" u="none" dirty="0" smtClean="0"/>
          </a:p>
        </p:txBody>
      </p:sp>
      <p:graphicFrame>
        <p:nvGraphicFramePr>
          <p:cNvPr id="8" name="Chart 7"/>
          <p:cNvGraphicFramePr>
            <a:graphicFrameLocks/>
          </p:cNvGraphicFramePr>
          <p:nvPr/>
        </p:nvGraphicFramePr>
        <p:xfrm>
          <a:off x="0" y="772646"/>
          <a:ext cx="9144000" cy="517095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410200" y="6008578"/>
            <a:ext cx="2531462" cy="369332"/>
          </a:xfrm>
          <a:prstGeom prst="rect">
            <a:avLst/>
          </a:prstGeom>
          <a:noFill/>
        </p:spPr>
        <p:txBody>
          <a:bodyPr wrap="none" rtlCol="0">
            <a:spAutoFit/>
          </a:bodyPr>
          <a:lstStyle/>
          <a:p>
            <a:r>
              <a:rPr lang="en-US" dirty="0" smtClean="0"/>
              <a:t>Courtesy: Harriet Kung</a:t>
            </a:r>
            <a:endParaRPr lang="en-US" dirty="0"/>
          </a:p>
        </p:txBody>
      </p:sp>
    </p:spTree>
    <p:extLst>
      <p:ext uri="{BB962C8B-B14F-4D97-AF65-F5344CB8AC3E}">
        <p14:creationId xmlns:p14="http://schemas.microsoft.com/office/powerpoint/2010/main" val="318886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sp>
        <p:nvSpPr>
          <p:cNvPr id="3" name="TextBox 2"/>
          <p:cNvSpPr txBox="1"/>
          <p:nvPr/>
        </p:nvSpPr>
        <p:spPr>
          <a:xfrm>
            <a:off x="594461" y="1533617"/>
            <a:ext cx="8012212" cy="2862322"/>
          </a:xfrm>
          <a:prstGeom prst="rect">
            <a:avLst/>
          </a:prstGeom>
          <a:noFill/>
        </p:spPr>
        <p:txBody>
          <a:bodyPr wrap="square" rtlCol="0">
            <a:spAutoFit/>
          </a:bodyPr>
          <a:lstStyle/>
          <a:p>
            <a:r>
              <a:rPr lang="en-US" dirty="0" smtClean="0"/>
              <a:t>Light sources are already an important instrument for science.  We have a tremendous opportunity here to develop the technologies for next generation light sources providing decades of research.  </a:t>
            </a:r>
          </a:p>
          <a:p>
            <a:endParaRPr lang="en-US" dirty="0" smtClean="0"/>
          </a:p>
          <a:p>
            <a:r>
              <a:rPr lang="en-US" dirty="0" smtClean="0"/>
              <a:t>There are many interesting challenges in the physics and technology (our field) but we must not lose sight of the fact that we are working to develop a tool for users.  </a:t>
            </a:r>
          </a:p>
          <a:p>
            <a:endParaRPr lang="en-US" dirty="0" smtClean="0"/>
          </a:p>
          <a:p>
            <a:r>
              <a:rPr lang="en-US" dirty="0" smtClean="0"/>
              <a:t>Getting to that end quickly, effectively, and in a cost-efficient manner is important for materials science, biology, and condensed matter researchers.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Announcements/Reminders</a:t>
            </a:r>
            <a:endParaRPr lang="en-US" dirty="0"/>
          </a:p>
        </p:txBody>
      </p:sp>
      <p:sp>
        <p:nvSpPr>
          <p:cNvPr id="3" name="TextBox 2"/>
          <p:cNvSpPr txBox="1"/>
          <p:nvPr/>
        </p:nvSpPr>
        <p:spPr>
          <a:xfrm>
            <a:off x="622453" y="857845"/>
            <a:ext cx="8012212" cy="5801588"/>
          </a:xfrm>
          <a:prstGeom prst="rect">
            <a:avLst/>
          </a:prstGeom>
          <a:noFill/>
        </p:spPr>
        <p:txBody>
          <a:bodyPr wrap="square" rtlCol="0">
            <a:spAutoFit/>
          </a:bodyPr>
          <a:lstStyle/>
          <a:p>
            <a:pPr>
              <a:spcAft>
                <a:spcPts val="600"/>
              </a:spcAft>
              <a:buFont typeface="Arial" pitchFamily="34" charset="0"/>
              <a:buChar char="•"/>
            </a:pPr>
            <a:r>
              <a:rPr lang="en-US" dirty="0" smtClean="0"/>
              <a:t> ICFA requires us to publish a conference proceedings.  All oral presenters are expected to provide a paper </a:t>
            </a:r>
            <a:r>
              <a:rPr lang="en-US" dirty="0" smtClean="0"/>
              <a:t>in </a:t>
            </a:r>
            <a:r>
              <a:rPr lang="en-US" dirty="0" smtClean="0"/>
              <a:t>JACOW format </a:t>
            </a:r>
            <a:r>
              <a:rPr lang="en-US" dirty="0" smtClean="0"/>
              <a:t>Working </a:t>
            </a:r>
            <a:r>
              <a:rPr lang="en-US" dirty="0" smtClean="0"/>
              <a:t>group leaders will provide a written summary of the group’s efforts for inclusion in the proceedings</a:t>
            </a:r>
            <a:r>
              <a:rPr lang="en-US" dirty="0"/>
              <a:t>. (Benson provides details</a:t>
            </a:r>
            <a:r>
              <a:rPr lang="en-US" dirty="0" smtClean="0"/>
              <a:t>)</a:t>
            </a:r>
            <a:endParaRPr lang="en-US" dirty="0" smtClean="0"/>
          </a:p>
          <a:p>
            <a:pPr>
              <a:spcAft>
                <a:spcPts val="600"/>
              </a:spcAft>
              <a:buFont typeface="Arial" pitchFamily="34" charset="0"/>
              <a:buChar char="•"/>
            </a:pPr>
            <a:r>
              <a:rPr lang="en-US" dirty="0" smtClean="0"/>
              <a:t> We will keep copies of the slide presentations and will request your permission to share these with the other attendees via our website.   You may refuse permission though we would prefer that you just eliminate a few slides with any sensitive information and share the rest.</a:t>
            </a:r>
          </a:p>
          <a:p>
            <a:pPr>
              <a:spcAft>
                <a:spcPts val="600"/>
              </a:spcAft>
              <a:buFont typeface="Arial" pitchFamily="34" charset="0"/>
              <a:buChar char="•"/>
            </a:pPr>
            <a:r>
              <a:rPr lang="en-US" dirty="0" smtClean="0"/>
              <a:t> A campus map is provided in your folder.  All meeting rooms are in this building</a:t>
            </a:r>
            <a:r>
              <a:rPr lang="en-US" dirty="0" smtClean="0"/>
              <a:t>. We have lots of construction going on around the campus.  Be aware!</a:t>
            </a:r>
            <a:endParaRPr lang="en-US" dirty="0" smtClean="0"/>
          </a:p>
          <a:p>
            <a:pPr>
              <a:buFont typeface="Arial" pitchFamily="34" charset="0"/>
              <a:buChar char="•"/>
            </a:pPr>
            <a:r>
              <a:rPr lang="en-US" dirty="0" smtClean="0"/>
              <a:t> Lunch will be no-host in our cafeteria.  There will be a </a:t>
            </a:r>
            <a:r>
              <a:rPr lang="en-US" dirty="0" smtClean="0"/>
              <a:t>reception on </a:t>
            </a:r>
            <a:r>
              <a:rPr lang="en-US" dirty="0" smtClean="0"/>
              <a:t>Wednesday night.  A list of local restaurants is provided in your folder.</a:t>
            </a:r>
          </a:p>
          <a:p>
            <a:pPr>
              <a:buFont typeface="Arial" pitchFamily="34" charset="0"/>
              <a:buChar char="•"/>
            </a:pPr>
            <a:endParaRPr lang="en-US" dirty="0" smtClean="0"/>
          </a:p>
          <a:p>
            <a:pPr>
              <a:buFont typeface="Arial" pitchFamily="34" charset="0"/>
              <a:buChar char="•"/>
            </a:pPr>
            <a:r>
              <a:rPr lang="en-US" dirty="0" smtClean="0"/>
              <a:t> </a:t>
            </a:r>
            <a:r>
              <a:rPr lang="en-US" dirty="0" smtClean="0">
                <a:solidFill>
                  <a:srgbClr val="C00000"/>
                </a:solidFill>
              </a:rPr>
              <a:t>Most important: Have fun, learn a lot, and, when we are finished, go home excited about the opportunity to contribute to an important field</a:t>
            </a:r>
          </a:p>
          <a:p>
            <a:endParaRPr lang="en-US" dirty="0" smtClean="0"/>
          </a:p>
          <a:p>
            <a:endParaRPr lang="en-US" dirty="0" smtClean="0"/>
          </a:p>
          <a:p>
            <a:r>
              <a:rPr lang="en-US" sz="1600" b="1" i="1" dirty="0" smtClean="0"/>
              <a:t>We gratefully acknowledge the financial support of SURA/JSA for this workshop</a:t>
            </a:r>
          </a:p>
          <a:p>
            <a:endParaRPr lang="en-US" sz="16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JLab_PowerPoint1</Template>
  <TotalTime>12593</TotalTime>
  <Words>447</Words>
  <Application>Microsoft Office PowerPoint</Application>
  <PresentationFormat>On-screen Show (4:3)</PresentationFormat>
  <Paragraphs>89</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JLab_PowerPoint1</vt:lpstr>
      <vt:lpstr>ICFA Workshop on Future Light Sources</vt:lpstr>
      <vt:lpstr>US-DOE Light Sources</vt:lpstr>
      <vt:lpstr>DOE Synchrotron Light Sources</vt:lpstr>
      <vt:lpstr>PowerPoint Presentation</vt:lpstr>
      <vt:lpstr>Opportunity</vt:lpstr>
      <vt:lpstr>Announcements/Reminders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 visit</dc:title>
  <dc:creator>Bob McKeown</dc:creator>
  <cp:lastModifiedBy>George</cp:lastModifiedBy>
  <cp:revision>414</cp:revision>
  <dcterms:created xsi:type="dcterms:W3CDTF">2010-06-03T20:14:14Z</dcterms:created>
  <dcterms:modified xsi:type="dcterms:W3CDTF">2012-03-03T15:56:42Z</dcterms:modified>
</cp:coreProperties>
</file>